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64" r:id="rId3"/>
    <p:sldId id="419" r:id="rId4"/>
    <p:sldId id="420" r:id="rId5"/>
    <p:sldId id="421" r:id="rId6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1pPr>
    <a:lvl2pPr marL="0" marR="0" indent="45720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2pPr>
    <a:lvl3pPr marL="0" marR="0" indent="91440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3pPr>
    <a:lvl4pPr marL="0" marR="0" indent="137160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4pPr>
    <a:lvl5pPr marL="0" marR="0" indent="182880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5pPr>
    <a:lvl6pPr marL="0" marR="0" indent="228600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6pPr>
    <a:lvl7pPr marL="0" marR="0" indent="274320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7pPr>
    <a:lvl8pPr marL="0" marR="0" indent="320040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8pPr>
    <a:lvl9pPr marL="0" marR="0" indent="3657600" algn="ctr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7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77"/>
    <p:restoredTop sz="94674"/>
  </p:normalViewPr>
  <p:slideViewPr>
    <p:cSldViewPr snapToObjects="1" showGuides="1">
      <p:cViewPr varScale="1">
        <p:scale>
          <a:sx n="110" d="100"/>
          <a:sy n="110" d="100"/>
        </p:scale>
        <p:origin x="200" y="376"/>
      </p:cViewPr>
      <p:guideLst>
        <p:guide orient="horz" pos="2160"/>
        <p:guide pos="7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 showGuides="1">
      <p:cViewPr varScale="1">
        <p:scale>
          <a:sx n="95" d="100"/>
          <a:sy n="95" d="100"/>
        </p:scale>
        <p:origin x="251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920F489-D093-3172-86D9-4DCB79F98E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E95D066-8454-049A-ABE6-ED3059B6B6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C7CFD-7292-384A-BF7D-FD803FBFAE4C}" type="datetimeFigureOut">
              <a:rPr kumimoji="1" lang="ja-JP" altLang="en-US" smtClean="0"/>
              <a:t>2024/10/27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B4B9061-73AE-1071-21F1-913CABB47B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119CD4D-88C9-1930-0793-45F3F5EA89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09D02-8D84-8B48-9949-D5CB0A2B0A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205915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7" name="Shape 7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游ゴシック"/>
      </a:defRPr>
    </a:lvl1pPr>
    <a:lvl2pPr indent="228600" latinLnBrk="0">
      <a:defRPr sz="1200">
        <a:latin typeface="+mj-lt"/>
        <a:ea typeface="+mj-ea"/>
        <a:cs typeface="+mj-cs"/>
        <a:sym typeface="游ゴシック"/>
      </a:defRPr>
    </a:lvl2pPr>
    <a:lvl3pPr indent="457200" latinLnBrk="0">
      <a:defRPr sz="1200">
        <a:latin typeface="+mj-lt"/>
        <a:ea typeface="+mj-ea"/>
        <a:cs typeface="+mj-cs"/>
        <a:sym typeface="游ゴシック"/>
      </a:defRPr>
    </a:lvl3pPr>
    <a:lvl4pPr indent="685800" latinLnBrk="0">
      <a:defRPr sz="1200">
        <a:latin typeface="+mj-lt"/>
        <a:ea typeface="+mj-ea"/>
        <a:cs typeface="+mj-cs"/>
        <a:sym typeface="游ゴシック"/>
      </a:defRPr>
    </a:lvl4pPr>
    <a:lvl5pPr indent="914400" latinLnBrk="0">
      <a:defRPr sz="1200">
        <a:latin typeface="+mj-lt"/>
        <a:ea typeface="+mj-ea"/>
        <a:cs typeface="+mj-cs"/>
        <a:sym typeface="游ゴシック"/>
      </a:defRPr>
    </a:lvl5pPr>
    <a:lvl6pPr indent="1143000" latinLnBrk="0">
      <a:defRPr sz="1200">
        <a:latin typeface="+mj-lt"/>
        <a:ea typeface="+mj-ea"/>
        <a:cs typeface="+mj-cs"/>
        <a:sym typeface="游ゴシック"/>
      </a:defRPr>
    </a:lvl6pPr>
    <a:lvl7pPr indent="1371600" latinLnBrk="0">
      <a:defRPr sz="1200">
        <a:latin typeface="+mj-lt"/>
        <a:ea typeface="+mj-ea"/>
        <a:cs typeface="+mj-cs"/>
        <a:sym typeface="游ゴシック"/>
      </a:defRPr>
    </a:lvl7pPr>
    <a:lvl8pPr indent="1600200" latinLnBrk="0">
      <a:defRPr sz="1200">
        <a:latin typeface="+mj-lt"/>
        <a:ea typeface="+mj-ea"/>
        <a:cs typeface="+mj-cs"/>
        <a:sym typeface="游ゴシック"/>
      </a:defRPr>
    </a:lvl8pPr>
    <a:lvl9pPr indent="1828800" latinLnBrk="0">
      <a:defRPr sz="1200">
        <a:latin typeface="+mj-lt"/>
        <a:ea typeface="+mj-ea"/>
        <a:cs typeface="+mj-cs"/>
        <a:sym typeface="游ゴシック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コンテンツレイアウト（1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16D3803F-E4F3-22FB-743F-4DF7F64A327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07369" y="1628800"/>
            <a:ext cx="11371882" cy="46085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" name="タイトル 10">
            <a:extLst>
              <a:ext uri="{FF2B5EF4-FFF2-40B4-BE49-F238E27FC236}">
                <a16:creationId xmlns:a16="http://schemas.microsoft.com/office/drawing/2014/main" id="{3871CF81-607C-A35C-13AA-3B8FCF78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168" y="260648"/>
            <a:ext cx="11350472" cy="1373237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4" name="日付プレースホルダー 13">
            <a:extLst>
              <a:ext uri="{FF2B5EF4-FFF2-40B4-BE49-F238E27FC236}">
                <a16:creationId xmlns:a16="http://schemas.microsoft.com/office/drawing/2014/main" id="{02A27F33-17F8-1A33-D2F3-956745F6F3F0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919536" y="63831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050" b="0">
                <a:solidFill>
                  <a:srgbClr val="002060"/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8C52144A-433C-2443-AA46-27BC503C77C2}" type="datetime1">
              <a:rPr kumimoji="1" lang="ja-JP" altLang="en-US" smtClean="0"/>
              <a:pPr/>
              <a:t>2024/10/27</a:t>
            </a:fld>
            <a:endParaRPr kumimoji="1" lang="ja-JP" altLang="en-US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"/>
          <p:cNvSpPr/>
          <p:nvPr/>
        </p:nvSpPr>
        <p:spPr>
          <a:xfrm>
            <a:off x="468922" y="177023"/>
            <a:ext cx="11310967" cy="1351790"/>
          </a:xfrm>
          <a:prstGeom prst="rect">
            <a:avLst/>
          </a:prstGeom>
          <a:gradFill>
            <a:gsLst>
              <a:gs pos="0">
                <a:srgbClr val="014EA1"/>
              </a:gs>
              <a:gs pos="100000">
                <a:srgbClr val="E6364E"/>
              </a:gs>
            </a:gsLst>
          </a:gradFill>
          <a:ln w="12700">
            <a:miter lim="400000"/>
          </a:ln>
        </p:spPr>
        <p:txBody>
          <a:bodyPr lIns="56270" rIns="56270" anchor="ctr"/>
          <a:lstStyle/>
          <a:p>
            <a:pPr algn="l"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 sz="2215"/>
          </a:p>
        </p:txBody>
      </p:sp>
      <p:sp>
        <p:nvSpPr>
          <p:cNvPr id="6" name="四角形"/>
          <p:cNvSpPr/>
          <p:nvPr/>
        </p:nvSpPr>
        <p:spPr>
          <a:xfrm>
            <a:off x="500185" y="209086"/>
            <a:ext cx="11248129" cy="128606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6270" rIns="56270" anchor="ctr"/>
          <a:lstStyle/>
          <a:p>
            <a:pPr algn="l"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 sz="2215"/>
          </a:p>
        </p:txBody>
      </p:sp>
      <p:sp>
        <p:nvSpPr>
          <p:cNvPr id="7" name="CONFIDENTIAL"/>
          <p:cNvSpPr txBox="1"/>
          <p:nvPr/>
        </p:nvSpPr>
        <p:spPr>
          <a:xfrm>
            <a:off x="503380" y="6419044"/>
            <a:ext cx="1242747" cy="309414"/>
          </a:xfrm>
          <a:prstGeom prst="rect">
            <a:avLst/>
          </a:prstGeom>
          <a:solidFill>
            <a:srgbClr val="FFFFFF"/>
          </a:solidFill>
          <a:ln w="12700">
            <a:solidFill>
              <a:srgbClr val="E6364E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8154" tIns="78154" rIns="78154" bIns="78154">
            <a:spAutoFit/>
          </a:bodyPr>
          <a:lstStyle>
            <a:lvl1pPr>
              <a:defRPr sz="800" spc="80">
                <a:solidFill>
                  <a:srgbClr val="E6364E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r>
              <a:rPr sz="985"/>
              <a:t>CONFIDENTIAL</a:t>
            </a:r>
          </a:p>
        </p:txBody>
      </p:sp>
      <p:sp>
        <p:nvSpPr>
          <p:cNvPr id="8" name="©︎ Glocal Government Relationz Inc."/>
          <p:cNvSpPr txBox="1"/>
          <p:nvPr/>
        </p:nvSpPr>
        <p:spPr>
          <a:xfrm>
            <a:off x="3033271" y="6430474"/>
            <a:ext cx="2832332" cy="2817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6270" rIns="56270">
            <a:spAutoFit/>
          </a:bodyPr>
          <a:lstStyle>
            <a:lvl1pPr>
              <a:defRPr sz="1000">
                <a:solidFill>
                  <a:srgbClr val="1C50A1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r>
              <a:rPr sz="1231"/>
              <a:t>©︎ Glocal Government Relationz Inc.</a:t>
            </a:r>
          </a:p>
        </p:txBody>
      </p:sp>
      <p:sp>
        <p:nvSpPr>
          <p:cNvPr id="9" name="四角形"/>
          <p:cNvSpPr/>
          <p:nvPr/>
        </p:nvSpPr>
        <p:spPr>
          <a:xfrm>
            <a:off x="468923" y="6326833"/>
            <a:ext cx="11254154" cy="12701"/>
          </a:xfrm>
          <a:prstGeom prst="rect">
            <a:avLst/>
          </a:prstGeom>
          <a:gradFill>
            <a:gsLst>
              <a:gs pos="0">
                <a:srgbClr val="014EA1"/>
              </a:gs>
              <a:gs pos="100000">
                <a:srgbClr val="E6364E"/>
              </a:gs>
            </a:gsLst>
          </a:gradFill>
          <a:ln w="12700">
            <a:miter lim="400000"/>
          </a:ln>
        </p:spPr>
        <p:txBody>
          <a:bodyPr lIns="56270" rIns="56270" anchor="ctr"/>
          <a:lstStyle/>
          <a:p>
            <a:pPr algn="l"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 sz="2215"/>
          </a:p>
        </p:txBody>
      </p:sp>
      <p:sp>
        <p:nvSpPr>
          <p:cNvPr id="10" name="正方形"/>
          <p:cNvSpPr/>
          <p:nvPr/>
        </p:nvSpPr>
        <p:spPr>
          <a:xfrm>
            <a:off x="11315708" y="6299978"/>
            <a:ext cx="468924" cy="381001"/>
          </a:xfrm>
          <a:prstGeom prst="rect">
            <a:avLst/>
          </a:prstGeom>
          <a:solidFill>
            <a:srgbClr val="E6364E"/>
          </a:solidFill>
          <a:ln w="25400">
            <a:solidFill>
              <a:srgbClr val="FFFFFF"/>
            </a:solidFill>
            <a:miter/>
          </a:ln>
        </p:spPr>
        <p:txBody>
          <a:bodyPr lIns="56270" rIns="56270" anchor="ctr"/>
          <a:lstStyle/>
          <a:p>
            <a:pPr algn="l"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 sz="2215"/>
          </a:p>
        </p:txBody>
      </p:sp>
      <p:sp>
        <p:nvSpPr>
          <p:cNvPr id="13" name="02"/>
          <p:cNvSpPr txBox="1"/>
          <p:nvPr/>
        </p:nvSpPr>
        <p:spPr>
          <a:xfrm>
            <a:off x="11321027" y="6317576"/>
            <a:ext cx="458285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6270" rIns="56270" anchor="ctr">
            <a:spAutoFit/>
          </a:bodyPr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 lang="en-US" altLang="ja-JP" sz="1600" smtClean="0">
                <a:latin typeface="Meiryo" panose="020B0604030504040204" pitchFamily="34" charset="-128"/>
                <a:ea typeface="Meiryo" panose="020B0604030504040204" pitchFamily="34" charset="-128"/>
              </a:rPr>
              <a:pPr/>
              <a:t>‹#›</a:t>
            </a:fld>
            <a:endParaRPr lang="ja-JP" altLang="en-US" sz="1600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12" name="イメージ" descr="イメージ">
            <a:extLst>
              <a:ext uri="{FF2B5EF4-FFF2-40B4-BE49-F238E27FC236}">
                <a16:creationId xmlns:a16="http://schemas.microsoft.com/office/drawing/2014/main" id="{45E69CBA-EA25-6998-2192-F45F6458F6E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45015" y="158076"/>
            <a:ext cx="2434562" cy="311375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</p:pic>
      <p:sp>
        <p:nvSpPr>
          <p:cNvPr id="19" name="テキスト プレースホルダー 18">
            <a:extLst>
              <a:ext uri="{FF2B5EF4-FFF2-40B4-BE49-F238E27FC236}">
                <a16:creationId xmlns:a16="http://schemas.microsoft.com/office/drawing/2014/main" id="{A2321FCF-52CA-06CC-0021-D13BA6FFE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9376" y="1556792"/>
            <a:ext cx="11268938" cy="48736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1" name="日付プレースホルダー 20">
            <a:extLst>
              <a:ext uri="{FF2B5EF4-FFF2-40B4-BE49-F238E27FC236}">
                <a16:creationId xmlns:a16="http://schemas.microsoft.com/office/drawing/2014/main" id="{665F4465-838D-92CB-C01C-896D3AF43D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28D69-67F7-4B42-A78F-6D0EFE28012E}" type="datetime1">
              <a:rPr kumimoji="1" lang="ja-JP" altLang="en-US" smtClean="0"/>
              <a:t>2024/10/27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 spd="med"/>
  <p:hf sldNum="0" hdr="0"/>
  <p:txStyles>
    <p:titleStyle>
      <a:lvl1pPr marL="0" marR="0" indent="0" algn="l" defTabSz="1125444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31" b="1" i="0" u="none" strike="noStrike" cap="none" spc="0" baseline="0">
          <a:solidFill>
            <a:schemeClr val="accent1">
              <a:lumMod val="50000"/>
            </a:schemeClr>
          </a:solidFill>
          <a:uFillTx/>
          <a:latin typeface="Meiryo" panose="020B0604030504040204" pitchFamily="34" charset="-128"/>
          <a:ea typeface="Meiryo" panose="020B0604030504040204" pitchFamily="34" charset="-128"/>
          <a:cs typeface="Meiryo" panose="020B0604030504040204" pitchFamily="34" charset="-128"/>
          <a:sym typeface="小塚ゴシック Pro M"/>
        </a:defRPr>
      </a:lvl1pPr>
      <a:lvl2pPr marL="0" marR="0" indent="0" algn="ctr" defTabSz="1125444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15" b="0" i="0" u="none" strike="noStrike" cap="none" spc="0" baseline="0">
          <a:solidFill>
            <a:srgbClr val="000000"/>
          </a:solidFill>
          <a:uFillTx/>
          <a:latin typeface="小塚ゴシック Pro M"/>
          <a:ea typeface="小塚ゴシック Pro M"/>
          <a:cs typeface="小塚ゴシック Pro M"/>
          <a:sym typeface="小塚ゴシック Pro M"/>
        </a:defRPr>
      </a:lvl2pPr>
      <a:lvl3pPr marL="0" marR="0" indent="0" algn="ctr" defTabSz="1125444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15" b="0" i="0" u="none" strike="noStrike" cap="none" spc="0" baseline="0">
          <a:solidFill>
            <a:srgbClr val="000000"/>
          </a:solidFill>
          <a:uFillTx/>
          <a:latin typeface="小塚ゴシック Pro M"/>
          <a:ea typeface="小塚ゴシック Pro M"/>
          <a:cs typeface="小塚ゴシック Pro M"/>
          <a:sym typeface="小塚ゴシック Pro M"/>
        </a:defRPr>
      </a:lvl3pPr>
      <a:lvl4pPr marL="0" marR="0" indent="0" algn="ctr" defTabSz="1125444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15" b="0" i="0" u="none" strike="noStrike" cap="none" spc="0" baseline="0">
          <a:solidFill>
            <a:srgbClr val="000000"/>
          </a:solidFill>
          <a:uFillTx/>
          <a:latin typeface="小塚ゴシック Pro M"/>
          <a:ea typeface="小塚ゴシック Pro M"/>
          <a:cs typeface="小塚ゴシック Pro M"/>
          <a:sym typeface="小塚ゴシック Pro M"/>
        </a:defRPr>
      </a:lvl4pPr>
      <a:lvl5pPr marL="0" marR="0" indent="0" algn="ctr" defTabSz="1125444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15" b="0" i="0" u="none" strike="noStrike" cap="none" spc="0" baseline="0">
          <a:solidFill>
            <a:srgbClr val="000000"/>
          </a:solidFill>
          <a:uFillTx/>
          <a:latin typeface="小塚ゴシック Pro M"/>
          <a:ea typeface="小塚ゴシック Pro M"/>
          <a:cs typeface="小塚ゴシック Pro M"/>
          <a:sym typeface="小塚ゴシック Pro M"/>
        </a:defRPr>
      </a:lvl5pPr>
      <a:lvl6pPr marL="0" marR="0" indent="0" algn="ctr" defTabSz="1125444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15" b="0" i="0" u="none" strike="noStrike" cap="none" spc="0" baseline="0">
          <a:solidFill>
            <a:srgbClr val="000000"/>
          </a:solidFill>
          <a:uFillTx/>
          <a:latin typeface="小塚ゴシック Pro M"/>
          <a:ea typeface="小塚ゴシック Pro M"/>
          <a:cs typeface="小塚ゴシック Pro M"/>
          <a:sym typeface="小塚ゴシック Pro M"/>
        </a:defRPr>
      </a:lvl6pPr>
      <a:lvl7pPr marL="0" marR="0" indent="0" algn="ctr" defTabSz="1125444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15" b="0" i="0" u="none" strike="noStrike" cap="none" spc="0" baseline="0">
          <a:solidFill>
            <a:srgbClr val="000000"/>
          </a:solidFill>
          <a:uFillTx/>
          <a:latin typeface="小塚ゴシック Pro M"/>
          <a:ea typeface="小塚ゴシック Pro M"/>
          <a:cs typeface="小塚ゴシック Pro M"/>
          <a:sym typeface="小塚ゴシック Pro M"/>
        </a:defRPr>
      </a:lvl7pPr>
      <a:lvl8pPr marL="0" marR="0" indent="0" algn="ctr" defTabSz="1125444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15" b="0" i="0" u="none" strike="noStrike" cap="none" spc="0" baseline="0">
          <a:solidFill>
            <a:srgbClr val="000000"/>
          </a:solidFill>
          <a:uFillTx/>
          <a:latin typeface="小塚ゴシック Pro M"/>
          <a:ea typeface="小塚ゴシック Pro M"/>
          <a:cs typeface="小塚ゴシック Pro M"/>
          <a:sym typeface="小塚ゴシック Pro M"/>
        </a:defRPr>
      </a:lvl8pPr>
      <a:lvl9pPr marL="0" marR="0" indent="0" algn="ctr" defTabSz="1125444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15" b="0" i="0" u="none" strike="noStrike" cap="none" spc="0" baseline="0">
          <a:solidFill>
            <a:srgbClr val="000000"/>
          </a:solidFill>
          <a:uFillTx/>
          <a:latin typeface="小塚ゴシック Pro M"/>
          <a:ea typeface="小塚ゴシック Pro M"/>
          <a:cs typeface="小塚ゴシック Pro M"/>
          <a:sym typeface="小塚ゴシック Pro M"/>
        </a:defRPr>
      </a:lvl9pPr>
    </p:titleStyle>
    <p:bodyStyle>
      <a:lvl1pPr marL="281361" marR="0" indent="-281361" algn="l" defTabSz="937870" rtl="0" latinLnBrk="0">
        <a:lnSpc>
          <a:spcPct val="110000"/>
        </a:lnSpc>
        <a:spcBef>
          <a:spcPts val="1231"/>
        </a:spcBef>
        <a:spcAft>
          <a:spcPts val="0"/>
        </a:spcAft>
        <a:buClrTx/>
        <a:buSzPct val="100000"/>
        <a:buFont typeface="Arial"/>
        <a:buChar char="•"/>
        <a:tabLst/>
        <a:defRPr sz="4000" b="1" i="0" u="none" strike="noStrike" cap="none" spc="0" baseline="0">
          <a:solidFill>
            <a:schemeClr val="accent1">
              <a:lumMod val="50000"/>
            </a:schemeClr>
          </a:solidFill>
          <a:uFillTx/>
          <a:latin typeface="Meiryo" panose="020B0604030504040204" pitchFamily="34" charset="-128"/>
          <a:ea typeface="Meiryo" panose="020B0604030504040204" pitchFamily="34" charset="-128"/>
          <a:cs typeface="Meiryo" panose="020B0604030504040204" pitchFamily="34" charset="-128"/>
          <a:sym typeface="ヒラギノ角ゴ ProN W3"/>
        </a:defRPr>
      </a:lvl1pPr>
      <a:lvl2pPr marL="890976" marR="0" indent="-328254" algn="l" defTabSz="937870" rtl="0" latinLnBrk="0">
        <a:lnSpc>
          <a:spcPct val="110000"/>
        </a:lnSpc>
        <a:spcBef>
          <a:spcPts val="1231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chemeClr val="accent1">
              <a:lumMod val="50000"/>
            </a:schemeClr>
          </a:solidFill>
          <a:uFillTx/>
          <a:latin typeface="Meiryo" panose="020B0604030504040204" pitchFamily="34" charset="-128"/>
          <a:ea typeface="Meiryo" panose="020B0604030504040204" pitchFamily="34" charset="-128"/>
          <a:cs typeface="Meiryo" panose="020B0604030504040204" pitchFamily="34" charset="-128"/>
          <a:sym typeface="ヒラギノ角ゴ ProN W3"/>
        </a:defRPr>
      </a:lvl2pPr>
      <a:lvl3pPr marL="1519348" marR="0" indent="-393904" algn="l" defTabSz="937870" rtl="0" latinLnBrk="0">
        <a:lnSpc>
          <a:spcPct val="110000"/>
        </a:lnSpc>
        <a:spcBef>
          <a:spcPts val="1231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chemeClr val="accent1">
              <a:lumMod val="50000"/>
            </a:schemeClr>
          </a:solidFill>
          <a:uFillTx/>
          <a:latin typeface="Meiryo" panose="020B0604030504040204" pitchFamily="34" charset="-128"/>
          <a:ea typeface="Meiryo" panose="020B0604030504040204" pitchFamily="34" charset="-128"/>
          <a:cs typeface="Meiryo" panose="020B0604030504040204" pitchFamily="34" charset="-128"/>
          <a:sym typeface="ヒラギノ角ゴ ProN W3"/>
        </a:defRPr>
      </a:lvl3pPr>
      <a:lvl4pPr marL="2125838" marR="0" indent="-437672" algn="l" defTabSz="937870" rtl="0" latinLnBrk="0">
        <a:lnSpc>
          <a:spcPct val="110000"/>
        </a:lnSpc>
        <a:spcBef>
          <a:spcPts val="1231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chemeClr val="accent1">
              <a:lumMod val="50000"/>
            </a:schemeClr>
          </a:solidFill>
          <a:uFillTx/>
          <a:latin typeface="Meiryo" panose="020B0604030504040204" pitchFamily="34" charset="-128"/>
          <a:ea typeface="Meiryo" panose="020B0604030504040204" pitchFamily="34" charset="-128"/>
          <a:cs typeface="Meiryo" panose="020B0604030504040204" pitchFamily="34" charset="-128"/>
          <a:sym typeface="ヒラギノ角ゴ ProN W3"/>
        </a:defRPr>
      </a:lvl4pPr>
      <a:lvl5pPr marL="2688560" marR="0" indent="-437672" algn="l" defTabSz="937870" rtl="0" latinLnBrk="0">
        <a:lnSpc>
          <a:spcPct val="110000"/>
        </a:lnSpc>
        <a:spcBef>
          <a:spcPts val="1231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chemeClr val="accent1">
              <a:lumMod val="50000"/>
            </a:schemeClr>
          </a:solidFill>
          <a:uFillTx/>
          <a:latin typeface="Meiryo" panose="020B0604030504040204" pitchFamily="34" charset="-128"/>
          <a:ea typeface="Meiryo" panose="020B0604030504040204" pitchFamily="34" charset="-128"/>
          <a:cs typeface="Meiryo" panose="020B0604030504040204" pitchFamily="34" charset="-128"/>
          <a:sym typeface="ヒラギノ角ゴ ProN W3"/>
        </a:defRPr>
      </a:lvl5pPr>
      <a:lvl6pPr marL="3251281" marR="0" indent="-437672" algn="l" defTabSz="937870" rtl="0" latinLnBrk="0">
        <a:lnSpc>
          <a:spcPct val="110000"/>
        </a:lnSpc>
        <a:spcBef>
          <a:spcPts val="1231"/>
        </a:spcBef>
        <a:spcAft>
          <a:spcPts val="0"/>
        </a:spcAft>
        <a:buClrTx/>
        <a:buSzPct val="100000"/>
        <a:buFont typeface="Arial"/>
        <a:buChar char="•"/>
        <a:tabLst/>
        <a:defRPr sz="3446" b="0" i="0" u="none" strike="noStrike" cap="none" spc="0" baseline="0">
          <a:solidFill>
            <a:srgbClr val="000000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6pPr>
      <a:lvl7pPr marL="3814003" marR="0" indent="-437672" algn="l" defTabSz="937870" rtl="0" latinLnBrk="0">
        <a:lnSpc>
          <a:spcPct val="110000"/>
        </a:lnSpc>
        <a:spcBef>
          <a:spcPts val="1231"/>
        </a:spcBef>
        <a:spcAft>
          <a:spcPts val="0"/>
        </a:spcAft>
        <a:buClrTx/>
        <a:buSzPct val="100000"/>
        <a:buFont typeface="Arial"/>
        <a:buChar char="•"/>
        <a:tabLst/>
        <a:defRPr sz="3446" b="0" i="0" u="none" strike="noStrike" cap="none" spc="0" baseline="0">
          <a:solidFill>
            <a:srgbClr val="000000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7pPr>
      <a:lvl8pPr marL="4376725" marR="0" indent="-437672" algn="l" defTabSz="937870" rtl="0" latinLnBrk="0">
        <a:lnSpc>
          <a:spcPct val="110000"/>
        </a:lnSpc>
        <a:spcBef>
          <a:spcPts val="1231"/>
        </a:spcBef>
        <a:spcAft>
          <a:spcPts val="0"/>
        </a:spcAft>
        <a:buClrTx/>
        <a:buSzPct val="100000"/>
        <a:buFont typeface="Arial"/>
        <a:buChar char="•"/>
        <a:tabLst/>
        <a:defRPr sz="3446" b="0" i="0" u="none" strike="noStrike" cap="none" spc="0" baseline="0">
          <a:solidFill>
            <a:srgbClr val="000000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8pPr>
      <a:lvl9pPr marL="4939447" marR="0" indent="-437672" algn="l" defTabSz="937870" rtl="0" latinLnBrk="0">
        <a:lnSpc>
          <a:spcPct val="110000"/>
        </a:lnSpc>
        <a:spcBef>
          <a:spcPts val="1231"/>
        </a:spcBef>
        <a:spcAft>
          <a:spcPts val="0"/>
        </a:spcAft>
        <a:buClrTx/>
        <a:buSzPct val="100000"/>
        <a:buFont typeface="Arial"/>
        <a:buChar char="•"/>
        <a:tabLst/>
        <a:defRPr sz="3446" b="0" i="0" u="none" strike="noStrike" cap="none" spc="0" baseline="0">
          <a:solidFill>
            <a:srgbClr val="000000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9pPr>
    </p:bodyStyle>
    <p:otherStyle>
      <a:lvl1pPr marL="0" marR="0" indent="0" algn="ctr" defTabSz="5627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77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小塚ゴシック Pro R"/>
        </a:defRPr>
      </a:lvl1pPr>
      <a:lvl2pPr marL="0" marR="0" indent="562722" algn="ctr" defTabSz="5627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77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小塚ゴシック Pro R"/>
        </a:defRPr>
      </a:lvl2pPr>
      <a:lvl3pPr marL="0" marR="0" indent="1125444" algn="ctr" defTabSz="5627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77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小塚ゴシック Pro R"/>
        </a:defRPr>
      </a:lvl3pPr>
      <a:lvl4pPr marL="0" marR="0" indent="1688165" algn="ctr" defTabSz="5627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77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小塚ゴシック Pro R"/>
        </a:defRPr>
      </a:lvl4pPr>
      <a:lvl5pPr marL="0" marR="0" indent="2250887" algn="ctr" defTabSz="5627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77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小塚ゴシック Pro R"/>
        </a:defRPr>
      </a:lvl5pPr>
      <a:lvl6pPr marL="0" marR="0" indent="2813609" algn="ctr" defTabSz="5627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77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小塚ゴシック Pro R"/>
        </a:defRPr>
      </a:lvl6pPr>
      <a:lvl7pPr marL="0" marR="0" indent="3376331" algn="ctr" defTabSz="5627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77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小塚ゴシック Pro R"/>
        </a:defRPr>
      </a:lvl7pPr>
      <a:lvl8pPr marL="0" marR="0" indent="3939052" algn="ctr" defTabSz="5627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77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小塚ゴシック Pro R"/>
        </a:defRPr>
      </a:lvl8pPr>
      <a:lvl9pPr marL="0" marR="0" indent="4501774" algn="ctr" defTabSz="5627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77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小塚ゴシック Pro R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8EB68A33-1280-8D8E-9116-3EADDBE57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168" y="260648"/>
            <a:ext cx="11350472" cy="1373237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官民連携の必要性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09A0C8-59BB-7F76-5A6A-A0B60B6736C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C52144A-433C-2443-AA46-27BC503C77C2}" type="datetime1">
              <a:rPr kumimoji="1" lang="ja-JP" altLang="en-US" smtClean="0"/>
              <a:pPr/>
              <a:t>2024/10/27</a:t>
            </a:fld>
            <a:endParaRPr kumimoji="1" lang="ja-JP" altLang="en-US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A4A047CC-AEA2-E309-7D74-051EEBC02FD5}"/>
              </a:ext>
            </a:extLst>
          </p:cNvPr>
          <p:cNvSpPr txBox="1">
            <a:spLocks/>
          </p:cNvSpPr>
          <p:nvPr/>
        </p:nvSpPr>
        <p:spPr>
          <a:xfrm>
            <a:off x="551258" y="1633884"/>
            <a:ext cx="10945342" cy="1651099"/>
          </a:xfrm>
          <a:prstGeom prst="rect">
            <a:avLst/>
          </a:prstGeom>
          <a:solidFill>
            <a:schemeClr val="accent1">
              <a:lumMod val="20000"/>
              <a:lumOff val="80000"/>
              <a:alpha val="77000"/>
            </a:schemeClr>
          </a:solidFill>
        </p:spPr>
        <p:txBody>
          <a:bodyPr tIns="7200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ja-JP" altLang="en-US" sz="2800" dirty="0">
                <a:solidFill>
                  <a:schemeClr val="tx1"/>
                </a:solidFill>
              </a:rPr>
              <a:t>「</a:t>
            </a:r>
            <a:r>
              <a:rPr lang="ja-JP" altLang="en-US" sz="2800" b="1">
                <a:solidFill>
                  <a:srgbClr val="FF0000"/>
                </a:solidFill>
              </a:rPr>
              <a:t>行政</a:t>
            </a:r>
            <a:r>
              <a:rPr lang="ja-JP" altLang="en-US" sz="2800">
                <a:solidFill>
                  <a:schemeClr val="tx1"/>
                </a:solidFill>
              </a:rPr>
              <a:t>」が解決できる課題であれば、すで</a:t>
            </a:r>
            <a:r>
              <a:rPr lang="ja-JP" altLang="en-US" sz="2800" dirty="0">
                <a:solidFill>
                  <a:schemeClr val="tx1"/>
                </a:solidFill>
              </a:rPr>
              <a:t>に解決されている</a:t>
            </a:r>
            <a:r>
              <a:rPr lang="ja-JP" altLang="en-US" sz="2800">
                <a:solidFill>
                  <a:schemeClr val="tx1"/>
                </a:solidFill>
              </a:rPr>
              <a:t>はず。</a:t>
            </a:r>
            <a:endParaRPr lang="en-US" altLang="ja-JP" sz="28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ja-JP" altLang="en-US" sz="2800">
                <a:solidFill>
                  <a:schemeClr val="tx1"/>
                </a:solidFill>
              </a:rPr>
              <a:t>今</a:t>
            </a:r>
            <a:r>
              <a:rPr lang="ja-JP" altLang="en-US" sz="2800" dirty="0">
                <a:solidFill>
                  <a:schemeClr val="tx1"/>
                </a:solidFill>
              </a:rPr>
              <a:t>ある課題は、行政だけでは解決できないから顕在化</a:t>
            </a:r>
            <a:r>
              <a:rPr lang="ja-JP" altLang="en-US" sz="2800">
                <a:solidFill>
                  <a:schemeClr val="tx1"/>
                </a:solidFill>
              </a:rPr>
              <a:t>した。</a:t>
            </a:r>
            <a:endParaRPr lang="en-US" altLang="ja-JP" sz="28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ja-JP" altLang="en-US" sz="2800">
                <a:solidFill>
                  <a:srgbClr val="FF0000"/>
                </a:solidFill>
              </a:rPr>
              <a:t>行政の三重苦</a:t>
            </a:r>
            <a:r>
              <a:rPr lang="ja-JP" altLang="en-US" sz="2800">
                <a:solidFill>
                  <a:schemeClr val="tx1"/>
                </a:solidFill>
              </a:rPr>
              <a:t>（</a:t>
            </a:r>
            <a:r>
              <a:rPr lang="ja-JP" altLang="en-US" sz="2800">
                <a:solidFill>
                  <a:srgbClr val="FF0000"/>
                </a:solidFill>
              </a:rPr>
              <a:t>財政不足・人材不足・ノウハウ不足</a:t>
            </a:r>
            <a:r>
              <a:rPr lang="ja-JP" altLang="en-US" sz="2800">
                <a:solidFill>
                  <a:schemeClr val="tx1"/>
                </a:solidFill>
              </a:rPr>
              <a:t>）が原因。</a:t>
            </a:r>
            <a:endParaRPr lang="en-US" altLang="ja-JP" sz="2800" dirty="0">
              <a:solidFill>
                <a:schemeClr val="tx1"/>
              </a:solidFill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6E348488-DAB6-B4CE-75FA-CB640F4192A4}"/>
              </a:ext>
            </a:extLst>
          </p:cNvPr>
          <p:cNvSpPr txBox="1">
            <a:spLocks/>
          </p:cNvSpPr>
          <p:nvPr/>
        </p:nvSpPr>
        <p:spPr>
          <a:xfrm>
            <a:off x="551258" y="3861048"/>
            <a:ext cx="10945341" cy="1413784"/>
          </a:xfrm>
          <a:prstGeom prst="rect">
            <a:avLst/>
          </a:prstGeom>
          <a:solidFill>
            <a:schemeClr val="accent1">
              <a:lumMod val="20000"/>
              <a:lumOff val="80000"/>
              <a:alpha val="77000"/>
            </a:schemeClr>
          </a:solidFill>
        </p:spPr>
        <p:txBody>
          <a:bodyPr tIns="7200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ja-JP" altLang="en-US" sz="2800" dirty="0">
                <a:solidFill>
                  <a:schemeClr val="tx1"/>
                </a:solidFill>
              </a:rPr>
              <a:t>「</a:t>
            </a:r>
            <a:r>
              <a:rPr lang="ja-JP" altLang="en-US" sz="2800" b="1" dirty="0">
                <a:solidFill>
                  <a:srgbClr val="FF0000"/>
                </a:solidFill>
              </a:rPr>
              <a:t>民間</a:t>
            </a:r>
            <a:r>
              <a:rPr lang="ja-JP" altLang="en-US" sz="2800" dirty="0">
                <a:solidFill>
                  <a:schemeClr val="tx1"/>
                </a:solidFill>
              </a:rPr>
              <a:t>」の持って</a:t>
            </a:r>
            <a:r>
              <a:rPr lang="ja-JP" altLang="en-US" sz="2800">
                <a:solidFill>
                  <a:schemeClr val="tx1"/>
                </a:solidFill>
              </a:rPr>
              <a:t>いるサービスやプロダクトは</a:t>
            </a:r>
            <a:r>
              <a:rPr lang="ja-JP" altLang="en-US" sz="2800" dirty="0">
                <a:solidFill>
                  <a:schemeClr val="tx1"/>
                </a:solidFill>
              </a:rPr>
              <a:t>社会課題</a:t>
            </a:r>
            <a:r>
              <a:rPr lang="ja-JP" altLang="en-US" sz="2800">
                <a:solidFill>
                  <a:schemeClr val="tx1"/>
                </a:solidFill>
              </a:rPr>
              <a:t>解決に</a:t>
            </a:r>
            <a:br>
              <a:rPr lang="en-US" altLang="ja-JP" sz="2800" dirty="0">
                <a:solidFill>
                  <a:schemeClr val="tx1"/>
                </a:solidFill>
              </a:rPr>
            </a:br>
            <a:r>
              <a:rPr lang="ja-JP" altLang="en-US" sz="2800">
                <a:solidFill>
                  <a:schemeClr val="tx1"/>
                </a:solidFill>
              </a:rPr>
              <a:t>役立つ</a:t>
            </a:r>
            <a:r>
              <a:rPr lang="ja-JP" altLang="en-US" sz="2800" dirty="0">
                <a:solidFill>
                  <a:schemeClr val="tx1"/>
                </a:solidFill>
              </a:rPr>
              <a:t>ものが多い。しかも</a:t>
            </a:r>
            <a:r>
              <a:rPr lang="ja-JP" altLang="en-US" sz="2800">
                <a:solidFill>
                  <a:schemeClr val="tx1"/>
                </a:solidFill>
              </a:rPr>
              <a:t>社会課題解決が、ビジネスのシーズやニーズに繋がることもある。</a:t>
            </a:r>
            <a:endParaRPr lang="en-US" altLang="ja-JP" sz="2800" dirty="0">
              <a:solidFill>
                <a:schemeClr val="tx1"/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8E536CAC-92CE-ADEF-19BA-AFE0CB87D2D4}"/>
              </a:ext>
            </a:extLst>
          </p:cNvPr>
          <p:cNvSpPr txBox="1">
            <a:spLocks/>
          </p:cNvSpPr>
          <p:nvPr/>
        </p:nvSpPr>
        <p:spPr>
          <a:xfrm>
            <a:off x="551257" y="5783808"/>
            <a:ext cx="10945341" cy="1029568"/>
          </a:xfrm>
          <a:prstGeom prst="rect">
            <a:avLst/>
          </a:prstGeom>
          <a:solidFill>
            <a:schemeClr val="accent1">
              <a:lumMod val="20000"/>
              <a:lumOff val="80000"/>
              <a:alpha val="90000"/>
            </a:schemeClr>
          </a:solidFill>
        </p:spPr>
        <p:txBody>
          <a:bodyPr wrap="none" tIns="7200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>
                    <a:lumMod val="50000"/>
                  </a:schemeClr>
                </a:solidFill>
                <a:latin typeface="メイリオ" pitchFamily="50" charset="-128"/>
                <a:ea typeface="メイリオ" pitchFamily="50" charset="-128"/>
                <a:cs typeface="+mj-cs"/>
              </a:defRPr>
            </a:lvl1pPr>
          </a:lstStyle>
          <a:p>
            <a:pPr algn="ctr">
              <a:lnSpc>
                <a:spcPct val="90000"/>
              </a:lnSpc>
            </a:pPr>
            <a:r>
              <a:rPr lang="ja-JP" altLang="en-US" sz="4400">
                <a:solidFill>
                  <a:schemeClr val="tx1"/>
                </a:solidFill>
              </a:rPr>
              <a:t>良質で戦略的な</a:t>
            </a:r>
            <a:r>
              <a:rPr lang="ja-JP" altLang="en-US" sz="4400">
                <a:solidFill>
                  <a:srgbClr val="FF0000"/>
                </a:solidFill>
              </a:rPr>
              <a:t>官民連携</a:t>
            </a:r>
            <a:r>
              <a:rPr lang="ja-JP" altLang="en-US" sz="4400">
                <a:solidFill>
                  <a:schemeClr val="tx1"/>
                </a:solidFill>
              </a:rPr>
              <a:t>が求められている</a:t>
            </a:r>
          </a:p>
        </p:txBody>
      </p:sp>
      <p:sp>
        <p:nvSpPr>
          <p:cNvPr id="11" name="ストライプ矢印 10">
            <a:extLst>
              <a:ext uri="{FF2B5EF4-FFF2-40B4-BE49-F238E27FC236}">
                <a16:creationId xmlns:a16="http://schemas.microsoft.com/office/drawing/2014/main" id="{7C79C317-6DCB-1006-8D52-FC030460FF80}"/>
              </a:ext>
            </a:extLst>
          </p:cNvPr>
          <p:cNvSpPr/>
          <p:nvPr/>
        </p:nvSpPr>
        <p:spPr>
          <a:xfrm rot="5400000">
            <a:off x="5698209" y="2324109"/>
            <a:ext cx="864096" cy="2209781"/>
          </a:xfrm>
          <a:prstGeom prst="stripedRightArrow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ストライプ矢印 11">
            <a:extLst>
              <a:ext uri="{FF2B5EF4-FFF2-40B4-BE49-F238E27FC236}">
                <a16:creationId xmlns:a16="http://schemas.microsoft.com/office/drawing/2014/main" id="{F93CAC6F-87E0-629B-6A17-EDBD085AE423}"/>
              </a:ext>
            </a:extLst>
          </p:cNvPr>
          <p:cNvSpPr/>
          <p:nvPr/>
        </p:nvSpPr>
        <p:spPr>
          <a:xfrm rot="5400000">
            <a:off x="5663888" y="4124310"/>
            <a:ext cx="864096" cy="2209781"/>
          </a:xfrm>
          <a:prstGeom prst="stripedRightArrow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3436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C6D55808-12AD-AB2E-B40A-800271E84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168" y="260648"/>
            <a:ext cx="11350472" cy="1373237"/>
          </a:xfrm>
          <a:prstGeom prst="rect">
            <a:avLst/>
          </a:prstGeom>
        </p:spPr>
        <p:txBody>
          <a:bodyPr/>
          <a:lstStyle/>
          <a:p>
            <a:r>
              <a:rPr kumimoji="1" lang="en" altLang="ja-JP" dirty="0"/>
              <a:t>GR</a:t>
            </a:r>
            <a:r>
              <a:rPr kumimoji="1" lang="ja-JP" altLang="en-US"/>
              <a:t>とは？（定義）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2B7712-D0E6-7940-3FC8-23CD24D355B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C52144A-433C-2443-AA46-27BC503C77C2}" type="datetime1">
              <a:rPr kumimoji="1" lang="ja-JP" altLang="en-US" smtClean="0"/>
              <a:pPr/>
              <a:t>2024/10/27</a:t>
            </a:fld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0E4AF54C-C5D4-7AD1-F89A-E7ABBE1FAE4E}"/>
              </a:ext>
            </a:extLst>
          </p:cNvPr>
          <p:cNvSpPr txBox="1"/>
          <p:nvPr/>
        </p:nvSpPr>
        <p:spPr>
          <a:xfrm>
            <a:off x="2215952" y="5323167"/>
            <a:ext cx="8056512" cy="1274185"/>
          </a:xfrm>
          <a:prstGeom prst="rect">
            <a:avLst/>
          </a:prstGeom>
          <a:solidFill>
            <a:schemeClr val="lt1">
              <a:alpha val="85000"/>
            </a:schemeClr>
          </a:solidFill>
          <a:ln>
            <a:solidFill>
              <a:srgbClr val="1C50A1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45719" rIns="45719" anchor="ctr" anchorCtr="0">
            <a:noAutofit/>
          </a:bodyPr>
          <a:lstStyle/>
          <a:p>
            <a:pPr>
              <a:defRPr sz="1600">
                <a:latin typeface="游明朝体 デミボールド"/>
                <a:ea typeface="游明朝体 デミボールド"/>
                <a:cs typeface="游明朝体 デミボールド"/>
                <a:sym typeface="游明朝体 デミボールド"/>
              </a:defRPr>
            </a:pPr>
            <a:r>
              <a:rPr lang="ja-JP" altLang="en-US" sz="360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社会課題解決のための</a:t>
            </a:r>
            <a:br>
              <a:rPr lang="en-US" altLang="ja-JP" sz="3600" dirty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3600" b="1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政治行政との関係構築</a:t>
            </a:r>
            <a:r>
              <a:rPr lang="ja-JP" altLang="en-US" sz="360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の手法</a:t>
            </a:r>
            <a:endParaRPr sz="3600" dirty="0">
              <a:solidFill>
                <a:schemeClr val="accent1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31ACADFB-D609-ECFD-8795-8F7203F9B732}"/>
              </a:ext>
            </a:extLst>
          </p:cNvPr>
          <p:cNvSpPr/>
          <p:nvPr/>
        </p:nvSpPr>
        <p:spPr>
          <a:xfrm>
            <a:off x="2215952" y="3715184"/>
            <a:ext cx="8056512" cy="954107"/>
          </a:xfrm>
          <a:prstGeom prst="rect">
            <a:avLst/>
          </a:prstGeom>
          <a:solidFill>
            <a:schemeClr val="accent1">
              <a:alpha val="85000"/>
            </a:schemeClr>
          </a:solidFill>
        </p:spPr>
        <p:txBody>
          <a:bodyPr wrap="none">
            <a:noAutofit/>
          </a:bodyPr>
          <a:lstStyle/>
          <a:p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GR</a:t>
            </a:r>
            <a:r>
              <a:rPr lang="ja-JP" altLang="en-US" sz="28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：</a:t>
            </a:r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Government</a:t>
            </a:r>
            <a:r>
              <a:rPr lang="ja-JP" altLang="en-US" sz="28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Relations</a:t>
            </a:r>
            <a:b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28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ガバメント・リレーションズ</a:t>
            </a:r>
            <a:endParaRPr lang="ja-JP" altLang="en-US" sz="2800">
              <a:solidFill>
                <a:schemeClr val="bg1"/>
              </a:solidFill>
            </a:endParaRPr>
          </a:p>
        </p:txBody>
      </p:sp>
      <p:sp>
        <p:nvSpPr>
          <p:cNvPr id="17" name="ストライプ矢印 16">
            <a:extLst>
              <a:ext uri="{FF2B5EF4-FFF2-40B4-BE49-F238E27FC236}">
                <a16:creationId xmlns:a16="http://schemas.microsoft.com/office/drawing/2014/main" id="{E66FA7D8-543A-3371-AB0B-3088283CFD22}"/>
              </a:ext>
            </a:extLst>
          </p:cNvPr>
          <p:cNvSpPr/>
          <p:nvPr/>
        </p:nvSpPr>
        <p:spPr>
          <a:xfrm rot="5400000">
            <a:off x="5772591" y="4589088"/>
            <a:ext cx="673589" cy="733659"/>
          </a:xfrm>
          <a:prstGeom prst="stripedRightArrow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l"/>
            <a:endParaRPr lang="ja-JP" altLang="en-US"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角丸四角形 17">
            <a:extLst>
              <a:ext uri="{FF2B5EF4-FFF2-40B4-BE49-F238E27FC236}">
                <a16:creationId xmlns:a16="http://schemas.microsoft.com/office/drawing/2014/main" id="{C87CD9A5-7B8F-FDCC-F85B-87F55F643410}"/>
              </a:ext>
            </a:extLst>
          </p:cNvPr>
          <p:cNvSpPr/>
          <p:nvPr/>
        </p:nvSpPr>
        <p:spPr>
          <a:xfrm>
            <a:off x="2215952" y="1647253"/>
            <a:ext cx="5752256" cy="715087"/>
          </a:xfrm>
          <a:prstGeom prst="roundRect">
            <a:avLst/>
          </a:prstGeom>
          <a:solidFill>
            <a:schemeClr val="accent1"/>
          </a:solidFill>
          <a:ln w="12700" cap="flat">
            <a:solidFill>
              <a:schemeClr val="bg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noAutofit/>
          </a:bodyPr>
          <a:lstStyle/>
          <a:p>
            <a:pPr algn="l"/>
            <a:r>
              <a:rPr lang="ja-JP" altLang="en-US" sz="1800" b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行政だけでは解決できない構造的課題</a:t>
            </a:r>
            <a:endParaRPr kumimoji="1" lang="ja-JP" altLang="en-US" sz="1800" b="0">
              <a:solidFill>
                <a:schemeClr val="bg1"/>
              </a:solidFill>
            </a:endParaRPr>
          </a:p>
        </p:txBody>
      </p:sp>
      <p:sp>
        <p:nvSpPr>
          <p:cNvPr id="19" name="角丸四角形 18">
            <a:extLst>
              <a:ext uri="{FF2B5EF4-FFF2-40B4-BE49-F238E27FC236}">
                <a16:creationId xmlns:a16="http://schemas.microsoft.com/office/drawing/2014/main" id="{C1DC8429-CDE0-FC66-BB27-2622038B64AF}"/>
              </a:ext>
            </a:extLst>
          </p:cNvPr>
          <p:cNvSpPr/>
          <p:nvPr/>
        </p:nvSpPr>
        <p:spPr>
          <a:xfrm>
            <a:off x="3215680" y="2116755"/>
            <a:ext cx="5752256" cy="715087"/>
          </a:xfrm>
          <a:prstGeom prst="roundRect">
            <a:avLst/>
          </a:prstGeom>
          <a:solidFill>
            <a:schemeClr val="accent1"/>
          </a:solidFill>
          <a:ln w="12700" cap="flat">
            <a:solidFill>
              <a:schemeClr val="bg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noAutofit/>
          </a:bodyPr>
          <a:lstStyle/>
          <a:p>
            <a:pPr algn="l"/>
            <a:r>
              <a:rPr lang="ja-JP" altLang="en-US" sz="1800" b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課題解決に資する民間のサービスやソリューション</a:t>
            </a:r>
          </a:p>
          <a:p>
            <a:pPr algn="l"/>
            <a:endParaRPr lang="ja-JP" altLang="en-US" sz="1800" b="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0" name="角丸四角形 19">
            <a:extLst>
              <a:ext uri="{FF2B5EF4-FFF2-40B4-BE49-F238E27FC236}">
                <a16:creationId xmlns:a16="http://schemas.microsoft.com/office/drawing/2014/main" id="{45D0FBEF-B072-659C-040D-EC9572C7F9C2}"/>
              </a:ext>
            </a:extLst>
          </p:cNvPr>
          <p:cNvSpPr/>
          <p:nvPr/>
        </p:nvSpPr>
        <p:spPr>
          <a:xfrm>
            <a:off x="4511824" y="2491048"/>
            <a:ext cx="5752256" cy="715087"/>
          </a:xfrm>
          <a:prstGeom prst="roundRect">
            <a:avLst/>
          </a:prstGeom>
          <a:solidFill>
            <a:schemeClr val="accent1"/>
          </a:solidFill>
          <a:ln w="12700" cap="flat">
            <a:solidFill>
              <a:schemeClr val="bg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noAutofit/>
          </a:bodyPr>
          <a:lstStyle/>
          <a:p>
            <a:pPr algn="l"/>
            <a:r>
              <a:rPr lang="ja-JP" altLang="en-US" sz="1800" b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良質で戦略的な官民連携が必要</a:t>
            </a:r>
          </a:p>
        </p:txBody>
      </p:sp>
      <p:sp>
        <p:nvSpPr>
          <p:cNvPr id="21" name="ストライプ矢印 20">
            <a:extLst>
              <a:ext uri="{FF2B5EF4-FFF2-40B4-BE49-F238E27FC236}">
                <a16:creationId xmlns:a16="http://schemas.microsoft.com/office/drawing/2014/main" id="{AD2EEB33-AEA9-198A-BD5A-BB83CDCE170C}"/>
              </a:ext>
            </a:extLst>
          </p:cNvPr>
          <p:cNvSpPr/>
          <p:nvPr/>
        </p:nvSpPr>
        <p:spPr>
          <a:xfrm rot="5400000">
            <a:off x="5772591" y="2930515"/>
            <a:ext cx="673589" cy="733659"/>
          </a:xfrm>
          <a:prstGeom prst="stripedRightArrow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l"/>
            <a:endParaRPr lang="ja-JP" altLang="en-US" sz="18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41165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E9CB449F-E7EC-D6C3-4651-3C2C3BCFC4B1}"/>
              </a:ext>
            </a:extLst>
          </p:cNvPr>
          <p:cNvSpPr/>
          <p:nvPr/>
        </p:nvSpPr>
        <p:spPr>
          <a:xfrm>
            <a:off x="1290945" y="1700808"/>
            <a:ext cx="9787044" cy="502553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 cap="flat">
            <a:solidFill>
              <a:schemeClr val="bg2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A9B82570-6F06-E0C5-3181-E46425CBB37E}"/>
              </a:ext>
            </a:extLst>
          </p:cNvPr>
          <p:cNvSpPr/>
          <p:nvPr/>
        </p:nvSpPr>
        <p:spPr>
          <a:xfrm>
            <a:off x="7169490" y="1700808"/>
            <a:ext cx="3953054" cy="5036745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b="1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A9FF2B85-9F3D-8AF7-A2C9-AB246B87D27E}"/>
              </a:ext>
            </a:extLst>
          </p:cNvPr>
          <p:cNvSpPr/>
          <p:nvPr/>
        </p:nvSpPr>
        <p:spPr>
          <a:xfrm>
            <a:off x="-672752" y="908721"/>
            <a:ext cx="9939234" cy="7848872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2700" cap="flat">
            <a:solidFill>
              <a:schemeClr val="accent1">
                <a:lumMod val="50000"/>
              </a:schemeClr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ctr">
            <a:no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spc="0" normalizeH="0" baseline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FillTx/>
              <a:latin typeface="+mn-ea"/>
              <a:ea typeface="+mn-ea"/>
              <a:cs typeface="Calibri"/>
              <a:sym typeface="Calibri"/>
            </a:endParaRPr>
          </a:p>
        </p:txBody>
      </p:sp>
      <p:sp>
        <p:nvSpPr>
          <p:cNvPr id="55" name="パイ 54">
            <a:extLst>
              <a:ext uri="{FF2B5EF4-FFF2-40B4-BE49-F238E27FC236}">
                <a16:creationId xmlns:a16="http://schemas.microsoft.com/office/drawing/2014/main" id="{FD4A30A7-6181-FC93-7A42-F4DBFB5B39B1}"/>
              </a:ext>
            </a:extLst>
          </p:cNvPr>
          <p:cNvSpPr/>
          <p:nvPr/>
        </p:nvSpPr>
        <p:spPr>
          <a:xfrm rot="16200000" flipH="1" flipV="1">
            <a:off x="-2674975" y="-1639335"/>
            <a:ext cx="7964890" cy="16777866"/>
          </a:xfrm>
          <a:prstGeom prst="pie">
            <a:avLst>
              <a:gd name="adj1" fmla="val 10802724"/>
              <a:gd name="adj2" fmla="val 16193461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b="1"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1BF2E88-ABA9-08EA-B03C-640F03457FD5}"/>
              </a:ext>
            </a:extLst>
          </p:cNvPr>
          <p:cNvSpPr txBox="1"/>
          <p:nvPr/>
        </p:nvSpPr>
        <p:spPr>
          <a:xfrm>
            <a:off x="3254642" y="6347143"/>
            <a:ext cx="7178346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/>
            <a:r>
              <a:rPr kumimoji="0" lang="ja-JP" altLang="en-US" sz="21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Meiryo" panose="020B0604030504040204" pitchFamily="34" charset="-128"/>
                <a:ea typeface="Meiryo" panose="020B0604030504040204" pitchFamily="34" charset="-128"/>
                <a:sym typeface="ヒラギノ角ゴ ProN W6"/>
              </a:rPr>
              <a:t>（投資を回収しやすい）</a:t>
            </a:r>
            <a:r>
              <a:rPr lang="ja-JP" altLang="en-US" sz="28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難易度が低い</a:t>
            </a:r>
            <a:endParaRPr kumimoji="0" lang="ja-JP" altLang="en-US" sz="2800" b="0" i="0" u="none" strike="noStrike" cap="none" spc="0" normalizeH="0" baseline="0">
              <a:ln>
                <a:noFill/>
              </a:ln>
              <a:solidFill>
                <a:schemeClr val="bg1"/>
              </a:solidFill>
              <a:effectLst/>
              <a:uFillTx/>
              <a:latin typeface="Meiryo" panose="020B0604030504040204" pitchFamily="34" charset="-128"/>
              <a:ea typeface="Meiryo" panose="020B0604030504040204" pitchFamily="34" charset="-128"/>
              <a:sym typeface="ヒラギノ角ゴ ProN W6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3E66A279-3797-9F79-93E3-1DE896A1C54A}"/>
              </a:ext>
            </a:extLst>
          </p:cNvPr>
          <p:cNvSpPr txBox="1"/>
          <p:nvPr/>
        </p:nvSpPr>
        <p:spPr>
          <a:xfrm>
            <a:off x="3280623" y="1829801"/>
            <a:ext cx="5568189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21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Meiryo" panose="020B0604030504040204" pitchFamily="34" charset="-128"/>
                <a:ea typeface="Meiryo" panose="020B0604030504040204" pitchFamily="34" charset="-128"/>
                <a:sym typeface="ヒラギノ角ゴ ProN W6"/>
              </a:rPr>
              <a:t>（投資を回収できない）</a:t>
            </a:r>
            <a:r>
              <a:rPr kumimoji="0" lang="ja-JP" altLang="en-US" sz="28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Meiryo" panose="020B0604030504040204" pitchFamily="34" charset="-128"/>
                <a:ea typeface="Meiryo" panose="020B0604030504040204" pitchFamily="34" charset="-128"/>
                <a:sym typeface="ヒラギノ角ゴ ProN W6"/>
              </a:rPr>
              <a:t>難易度が高い　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18D80549-BA67-4D15-CD72-D6A711E211E2}"/>
              </a:ext>
            </a:extLst>
          </p:cNvPr>
          <p:cNvSpPr txBox="1"/>
          <p:nvPr/>
        </p:nvSpPr>
        <p:spPr>
          <a:xfrm>
            <a:off x="6616564" y="3918033"/>
            <a:ext cx="4401203" cy="116954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Meiryo" panose="020B0604030504040204" pitchFamily="34" charset="-128"/>
                <a:ea typeface="Meiryo" panose="020B0604030504040204" pitchFamily="34" charset="-128"/>
                <a:sym typeface="ヒラギノ角ゴ ProN W6"/>
              </a:rPr>
              <a:t>普遍性がない</a:t>
            </a:r>
            <a:endParaRPr kumimoji="0" lang="en-US" altLang="ja-JP" sz="28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Meiryo" panose="020B0604030504040204" pitchFamily="34" charset="-128"/>
              <a:ea typeface="Meiryo" panose="020B0604030504040204" pitchFamily="34" charset="-128"/>
              <a:sym typeface="ヒラギノ角ゴ ProN W6"/>
            </a:endParaRPr>
          </a:p>
          <a:p>
            <a:pPr marL="0" marR="0" indent="0" algn="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21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Meiryo" panose="020B0604030504040204" pitchFamily="34" charset="-128"/>
                <a:ea typeface="Meiryo" panose="020B0604030504040204" pitchFamily="34" charset="-128"/>
                <a:sym typeface="ヒラギノ角ゴ ProN W6"/>
              </a:rPr>
              <a:t>（多くの人が問題と感じていないが</a:t>
            </a:r>
            <a:br>
              <a:rPr kumimoji="0" lang="ja-JP" altLang="en-US" sz="21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Meiryo" panose="020B0604030504040204" pitchFamily="34" charset="-128"/>
                <a:ea typeface="Meiryo" panose="020B0604030504040204" pitchFamily="34" charset="-128"/>
                <a:sym typeface="ヒラギノ角ゴ ProN W6"/>
              </a:rPr>
            </a:br>
            <a:r>
              <a:rPr kumimoji="0" lang="ja-JP" altLang="en-US" sz="21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Meiryo" panose="020B0604030504040204" pitchFamily="34" charset="-128"/>
                <a:ea typeface="Meiryo" panose="020B0604030504040204" pitchFamily="34" charset="-128"/>
                <a:sym typeface="ヒラギノ角ゴ ProN W6"/>
              </a:rPr>
              <a:t>　少数の当事者の問題意識は高い）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FFB40759-CFA0-F3A4-FAA7-D834F9711926}"/>
              </a:ext>
            </a:extLst>
          </p:cNvPr>
          <p:cNvSpPr txBox="1"/>
          <p:nvPr/>
        </p:nvSpPr>
        <p:spPr>
          <a:xfrm>
            <a:off x="1359931" y="3879147"/>
            <a:ext cx="4131898" cy="99001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 sz="280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普遍性がある</a:t>
            </a:r>
          </a:p>
          <a:p>
            <a:pPr marL="0" marR="0" indent="0" algn="l" defTabSz="457200" rtl="0" fontAlgn="auto" latinLnBrk="0" hangingPunct="0">
              <a:lnSpc>
                <a:spcPts val="3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Meiryo" panose="020B0604030504040204" pitchFamily="34" charset="-128"/>
                <a:ea typeface="Meiryo" panose="020B0604030504040204" pitchFamily="34" charset="-128"/>
                <a:sym typeface="ヒラギノ角ゴ ProN W6"/>
              </a:rPr>
              <a:t>（多くの人が問題と感じている）</a:t>
            </a:r>
            <a:endParaRPr kumimoji="0" lang="en-US" altLang="ja-JP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Meiryo" panose="020B0604030504040204" pitchFamily="34" charset="-128"/>
              <a:ea typeface="Meiryo" panose="020B0604030504040204" pitchFamily="34" charset="-128"/>
              <a:sym typeface="ヒラギノ角ゴ ProN W6"/>
            </a:endParaRPr>
          </a:p>
        </p:txBody>
      </p:sp>
      <p:sp>
        <p:nvSpPr>
          <p:cNvPr id="60" name="角丸四角形 59">
            <a:extLst>
              <a:ext uri="{FF2B5EF4-FFF2-40B4-BE49-F238E27FC236}">
                <a16:creationId xmlns:a16="http://schemas.microsoft.com/office/drawing/2014/main" id="{FAF7AA0A-035A-F8D3-A9B3-FF781E398B27}"/>
              </a:ext>
            </a:extLst>
          </p:cNvPr>
          <p:cNvSpPr/>
          <p:nvPr/>
        </p:nvSpPr>
        <p:spPr>
          <a:xfrm>
            <a:off x="1581313" y="4998153"/>
            <a:ext cx="4131895" cy="127494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市場による</a:t>
            </a:r>
            <a:br>
              <a:rPr kumimoji="1" lang="en-US" altLang="ja-JP" sz="2800" b="1" dirty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kumimoji="1" lang="ja-JP" altLang="en-US" sz="2800" b="1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解決が進んでいる</a:t>
            </a:r>
            <a:br>
              <a:rPr kumimoji="1" lang="en-US" altLang="ja-JP" sz="2800" b="1" dirty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endParaRPr kumimoji="1" lang="ja-JP" altLang="en-US">
              <a:solidFill>
                <a:schemeClr val="accent1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1" name="角丸四角形 60">
            <a:extLst>
              <a:ext uri="{FF2B5EF4-FFF2-40B4-BE49-F238E27FC236}">
                <a16:creationId xmlns:a16="http://schemas.microsoft.com/office/drawing/2014/main" id="{07D6CF45-73FD-2C2D-A0AC-37A7B02D5AE3}"/>
              </a:ext>
            </a:extLst>
          </p:cNvPr>
          <p:cNvSpPr/>
          <p:nvPr/>
        </p:nvSpPr>
        <p:spPr>
          <a:xfrm>
            <a:off x="1584777" y="2485463"/>
            <a:ext cx="4131895" cy="127494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行政の支援で</a:t>
            </a:r>
            <a:br>
              <a:rPr kumimoji="1" lang="en-US" altLang="ja-JP" sz="2800" b="1" dirty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kumimoji="1" lang="ja-JP" altLang="en-US" sz="2800" b="1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解決が進みやすい</a:t>
            </a:r>
            <a:br>
              <a:rPr kumimoji="1" lang="en-US" altLang="ja-JP" sz="2800" b="1" dirty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endParaRPr kumimoji="1" lang="ja-JP" altLang="en-US">
              <a:solidFill>
                <a:schemeClr val="accent1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2" name="角丸四角形 61">
            <a:extLst>
              <a:ext uri="{FF2B5EF4-FFF2-40B4-BE49-F238E27FC236}">
                <a16:creationId xmlns:a16="http://schemas.microsoft.com/office/drawing/2014/main" id="{5FFA2FBD-5F00-A2A7-5FD2-3ED8BEA22AE5}"/>
              </a:ext>
            </a:extLst>
          </p:cNvPr>
          <p:cNvSpPr/>
          <p:nvPr/>
        </p:nvSpPr>
        <p:spPr>
          <a:xfrm>
            <a:off x="6661133" y="2477873"/>
            <a:ext cx="4131895" cy="127494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解決がとても難しい</a:t>
            </a:r>
            <a:br>
              <a:rPr kumimoji="1" lang="en-US" altLang="ja-JP" dirty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endParaRPr kumimoji="1" lang="ja-JP" altLang="en-US">
              <a:solidFill>
                <a:schemeClr val="accent1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3" name="角丸四角形 62">
            <a:extLst>
              <a:ext uri="{FF2B5EF4-FFF2-40B4-BE49-F238E27FC236}">
                <a16:creationId xmlns:a16="http://schemas.microsoft.com/office/drawing/2014/main" id="{9133E627-FE4E-D616-802B-5914082CB00A}"/>
              </a:ext>
            </a:extLst>
          </p:cNvPr>
          <p:cNvSpPr/>
          <p:nvPr/>
        </p:nvSpPr>
        <p:spPr>
          <a:xfrm>
            <a:off x="6661133" y="5019357"/>
            <a:ext cx="4131895" cy="127494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個人の努力で</a:t>
            </a:r>
            <a:br>
              <a:rPr lang="en-US" altLang="ja-JP" sz="2800" b="1" dirty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2800" b="1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解決が進みやすい</a:t>
            </a:r>
            <a:br>
              <a:rPr kumimoji="1" lang="en-US" altLang="ja-JP" b="1" dirty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</a:br>
            <a:endParaRPr kumimoji="1" lang="ja-JP" altLang="en-US">
              <a:solidFill>
                <a:schemeClr val="accent1">
                  <a:lumMod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9515B759-B31D-A833-828E-39368DADFC20}"/>
              </a:ext>
            </a:extLst>
          </p:cNvPr>
          <p:cNvSpPr txBox="1"/>
          <p:nvPr/>
        </p:nvSpPr>
        <p:spPr>
          <a:xfrm>
            <a:off x="7034661" y="3177113"/>
            <a:ext cx="3453829" cy="41549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ex.</a:t>
            </a:r>
            <a:r>
              <a:rPr kumimoji="1" lang="ja-JP" altLang="en-US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ゴミ屋敷／限界集落支援</a:t>
            </a:r>
            <a:endParaRPr kumimoji="0" lang="ja-JP" altLang="en-US" sz="21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ヒラギノ角ゴ ProN W6"/>
              <a:ea typeface="ヒラギノ角ゴ ProN W6"/>
              <a:cs typeface="ヒラギノ角ゴ ProN W6"/>
              <a:sym typeface="ヒラギノ角ゴ ProN W6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E874C2E7-FD08-2653-0299-4760C67528E8}"/>
              </a:ext>
            </a:extLst>
          </p:cNvPr>
          <p:cNvSpPr txBox="1"/>
          <p:nvPr/>
        </p:nvSpPr>
        <p:spPr>
          <a:xfrm>
            <a:off x="1812227" y="3307564"/>
            <a:ext cx="3723133" cy="41549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ex.</a:t>
            </a:r>
            <a:r>
              <a:rPr kumimoji="1" lang="ja-JP" altLang="en-US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空き家バンク／移住支援金</a:t>
            </a:r>
            <a:endParaRPr kumimoji="0" lang="ja-JP" altLang="en-US" sz="21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ヒラギノ角ゴ ProN W6"/>
              <a:ea typeface="ヒラギノ角ゴ ProN W6"/>
              <a:cs typeface="ヒラギノ角ゴ ProN W6"/>
              <a:sym typeface="ヒラギノ角ゴ ProN W6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CF609626-C830-0CAA-CFE1-B63B2B4E57DC}"/>
              </a:ext>
            </a:extLst>
          </p:cNvPr>
          <p:cNvSpPr txBox="1"/>
          <p:nvPr/>
        </p:nvSpPr>
        <p:spPr>
          <a:xfrm>
            <a:off x="7184518" y="5865626"/>
            <a:ext cx="3184524" cy="41549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ex.</a:t>
            </a:r>
            <a:r>
              <a:rPr kumimoji="1" lang="ja-JP" altLang="en-US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古民家</a:t>
            </a:r>
            <a:r>
              <a:rPr lang="ja-JP" altLang="en-US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リノベーション</a:t>
            </a:r>
            <a:endParaRPr kumimoji="0" lang="ja-JP" altLang="en-US" sz="21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ヒラギノ角ゴ ProN W6"/>
              <a:ea typeface="ヒラギノ角ゴ ProN W6"/>
              <a:cs typeface="ヒラギノ角ゴ ProN W6"/>
              <a:sym typeface="ヒラギノ角ゴ ProN W6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3AFC20EC-A2E9-4E3B-1709-B5E6DD9CC9C5}"/>
              </a:ext>
            </a:extLst>
          </p:cNvPr>
          <p:cNvSpPr txBox="1"/>
          <p:nvPr/>
        </p:nvSpPr>
        <p:spPr>
          <a:xfrm>
            <a:off x="2368043" y="5847226"/>
            <a:ext cx="2394243" cy="41549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err="1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ex.</a:t>
            </a:r>
            <a:r>
              <a:rPr lang="en-US" altLang="ja-JP" dirty="0" err="1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Homes</a:t>
            </a:r>
            <a:r>
              <a:rPr lang="en-US" altLang="ja-JP" dirty="0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, </a:t>
            </a:r>
            <a:r>
              <a:rPr lang="ja-JP" altLang="en-US">
                <a:solidFill>
                  <a:schemeClr val="accent1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スーモ</a:t>
            </a:r>
            <a:endParaRPr kumimoji="0" lang="ja-JP" altLang="en-US" sz="21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ヒラギノ角ゴ ProN W6"/>
              <a:ea typeface="ヒラギノ角ゴ ProN W6"/>
              <a:cs typeface="ヒラギノ角ゴ ProN W6"/>
              <a:sym typeface="ヒラギノ角ゴ ProN W6"/>
            </a:endParaRPr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B1A60ECC-006F-490C-975A-20283E2D5E55}"/>
              </a:ext>
            </a:extLst>
          </p:cNvPr>
          <p:cNvSpPr/>
          <p:nvPr/>
        </p:nvSpPr>
        <p:spPr>
          <a:xfrm>
            <a:off x="66472" y="6726345"/>
            <a:ext cx="12213987" cy="2008070"/>
          </a:xfrm>
          <a:prstGeom prst="rect">
            <a:avLst/>
          </a:prstGeom>
          <a:solidFill>
            <a:srgbClr val="FFFFFF"/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ctr">
            <a:no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Meiryo" panose="020B0604030504040204" pitchFamily="34" charset="-128"/>
              <a:ea typeface="Meiryo" panose="020B0604030504040204" pitchFamily="34" charset="-128"/>
              <a:cs typeface="Calibri"/>
              <a:sym typeface="Calibri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374309B6-A18E-2CC8-391C-5133BBEF60E6}"/>
              </a:ext>
            </a:extLst>
          </p:cNvPr>
          <p:cNvSpPr/>
          <p:nvPr/>
        </p:nvSpPr>
        <p:spPr>
          <a:xfrm>
            <a:off x="-853649" y="1700808"/>
            <a:ext cx="2144594" cy="5529394"/>
          </a:xfrm>
          <a:prstGeom prst="rect">
            <a:avLst/>
          </a:prstGeom>
          <a:solidFill>
            <a:srgbClr val="FFFFFF"/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ctr">
            <a:no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Meiryo" panose="020B0604030504040204" pitchFamily="34" charset="-128"/>
              <a:ea typeface="Meiryo" panose="020B0604030504040204" pitchFamily="34" charset="-128"/>
              <a:cs typeface="Calibri"/>
              <a:sym typeface="Calibri"/>
            </a:endParaRPr>
          </a:p>
        </p:txBody>
      </p:sp>
      <p:sp>
        <p:nvSpPr>
          <p:cNvPr id="72" name="角丸四角形 71">
            <a:extLst>
              <a:ext uri="{FF2B5EF4-FFF2-40B4-BE49-F238E27FC236}">
                <a16:creationId xmlns:a16="http://schemas.microsoft.com/office/drawing/2014/main" id="{52CCFB49-F4C6-D19A-9386-C1095565D474}"/>
              </a:ext>
            </a:extLst>
          </p:cNvPr>
          <p:cNvSpPr/>
          <p:nvPr/>
        </p:nvSpPr>
        <p:spPr>
          <a:xfrm>
            <a:off x="279811" y="4422089"/>
            <a:ext cx="864096" cy="2160240"/>
          </a:xfrm>
          <a:prstGeom prst="roundRect">
            <a:avLst/>
          </a:prstGeom>
          <a:solidFill>
            <a:srgbClr val="FFFFFF"/>
          </a:solidFill>
          <a:ln w="63500" cap="flat">
            <a:solidFill>
              <a:schemeClr val="accent1">
                <a:lumMod val="50000"/>
              </a:schemeClr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none" lIns="45719" tIns="45719" rIns="45719" bIns="45719" numCol="1" spcCol="38100" rtlCol="0" anchor="ctr">
            <a:no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eiryo" panose="020B0604030504040204" pitchFamily="34" charset="-128"/>
                <a:ea typeface="Meiryo" panose="020B0604030504040204" pitchFamily="34" charset="-128"/>
                <a:cs typeface="Calibri"/>
                <a:sym typeface="Calibri"/>
              </a:rPr>
              <a:t>経済合理性で</a:t>
            </a:r>
            <a:endParaRPr kumimoji="0" lang="en-US" altLang="ja-JP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Meiryo" panose="020B0604030504040204" pitchFamily="34" charset="-128"/>
              <a:ea typeface="Meiryo" panose="020B0604030504040204" pitchFamily="34" charset="-128"/>
              <a:cs typeface="Calibri"/>
              <a:sym typeface="Calibri"/>
            </a:endParaRPr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eiryo" panose="020B0604030504040204" pitchFamily="34" charset="-128"/>
                <a:ea typeface="Meiryo" panose="020B0604030504040204" pitchFamily="34" charset="-128"/>
                <a:cs typeface="Calibri"/>
                <a:sym typeface="Calibri"/>
              </a:rPr>
              <a:t>解決できる</a:t>
            </a:r>
          </a:p>
        </p:txBody>
      </p:sp>
      <p:sp>
        <p:nvSpPr>
          <p:cNvPr id="73" name="角丸四角形 72">
            <a:extLst>
              <a:ext uri="{FF2B5EF4-FFF2-40B4-BE49-F238E27FC236}">
                <a16:creationId xmlns:a16="http://schemas.microsoft.com/office/drawing/2014/main" id="{0E686F67-F63E-BBC6-8F91-3864E0E9E0E6}"/>
              </a:ext>
            </a:extLst>
          </p:cNvPr>
          <p:cNvSpPr/>
          <p:nvPr/>
        </p:nvSpPr>
        <p:spPr>
          <a:xfrm>
            <a:off x="288634" y="1925511"/>
            <a:ext cx="864096" cy="2352561"/>
          </a:xfrm>
          <a:prstGeom prst="roundRect">
            <a:avLst/>
          </a:prstGeom>
          <a:solidFill>
            <a:srgbClr val="FFFFFF"/>
          </a:solidFill>
          <a:ln w="63500" cap="flat">
            <a:solidFill>
              <a:schemeClr val="accent6">
                <a:lumMod val="50000"/>
              </a:schemeClr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none" lIns="45719" tIns="45719" rIns="45719" bIns="45719" numCol="1" spcCol="38100" rtlCol="0" anchor="ctr">
            <a:no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2400" b="1" i="0" u="none" strike="noStrike" cap="none" spc="0" normalizeH="0" baseline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Meiryo" panose="020B0604030504040204" pitchFamily="34" charset="-128"/>
                <a:ea typeface="Meiryo" panose="020B0604030504040204" pitchFamily="34" charset="-128"/>
                <a:cs typeface="Calibri"/>
                <a:sym typeface="Calibri"/>
              </a:rPr>
              <a:t>行政</a:t>
            </a:r>
            <a:r>
              <a:rPr lang="ja-JP" altLang="en-US" sz="2400" b="1">
                <a:solidFill>
                  <a:schemeClr val="accent6">
                    <a:lumMod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  <a:cs typeface="Calibri"/>
                <a:sym typeface="Calibri"/>
              </a:rPr>
              <a:t>／</a:t>
            </a:r>
            <a:r>
              <a:rPr kumimoji="0" lang="ja-JP" altLang="en-US" sz="2400" b="1" i="0" u="none" strike="noStrike" cap="none" spc="0" normalizeH="0" baseline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Meiryo" panose="020B0604030504040204" pitchFamily="34" charset="-128"/>
                <a:ea typeface="Meiryo" panose="020B0604030504040204" pitchFamily="34" charset="-128"/>
                <a:cs typeface="Calibri"/>
                <a:sym typeface="Calibri"/>
              </a:rPr>
              <a:t>ＮＰＯで</a:t>
            </a:r>
            <a:br>
              <a:rPr kumimoji="0" lang="en-US" altLang="ja-JP" sz="2400" b="1" i="0" u="none" strike="noStrike" cap="none" spc="0" normalizeH="0" baseline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Meiryo" panose="020B0604030504040204" pitchFamily="34" charset="-128"/>
                <a:ea typeface="Meiryo" panose="020B0604030504040204" pitchFamily="34" charset="-128"/>
                <a:cs typeface="Calibri"/>
                <a:sym typeface="Calibri"/>
              </a:rPr>
            </a:br>
            <a:r>
              <a:rPr kumimoji="0" lang="ja-JP" altLang="en-US" sz="2400" b="1" i="0" u="none" strike="noStrike" cap="none" spc="0" normalizeH="0" baseline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FillTx/>
                <a:latin typeface="Meiryo" panose="020B0604030504040204" pitchFamily="34" charset="-128"/>
                <a:ea typeface="Meiryo" panose="020B0604030504040204" pitchFamily="34" charset="-128"/>
                <a:cs typeface="Calibri"/>
                <a:sym typeface="Calibri"/>
              </a:rPr>
              <a:t>解決できる</a:t>
            </a: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744744A6-E9E4-5AC9-5CD5-3117886A3A92}"/>
              </a:ext>
            </a:extLst>
          </p:cNvPr>
          <p:cNvSpPr/>
          <p:nvPr/>
        </p:nvSpPr>
        <p:spPr>
          <a:xfrm>
            <a:off x="11152684" y="1742218"/>
            <a:ext cx="1224471" cy="5488183"/>
          </a:xfrm>
          <a:prstGeom prst="rect">
            <a:avLst/>
          </a:prstGeom>
          <a:solidFill>
            <a:srgbClr val="FFFFFF"/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ctr">
            <a:no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Meiryo" panose="020B0604030504040204" pitchFamily="34" charset="-128"/>
              <a:ea typeface="Meiryo" panose="020B0604030504040204" pitchFamily="34" charset="-128"/>
              <a:cs typeface="Calibri"/>
              <a:sym typeface="Calibri"/>
            </a:endParaRPr>
          </a:p>
        </p:txBody>
      </p:sp>
      <p:sp>
        <p:nvSpPr>
          <p:cNvPr id="75" name="角丸四角形 74">
            <a:extLst>
              <a:ext uri="{FF2B5EF4-FFF2-40B4-BE49-F238E27FC236}">
                <a16:creationId xmlns:a16="http://schemas.microsoft.com/office/drawing/2014/main" id="{26B699BB-DD1B-152D-8E17-5012A208EDCC}"/>
              </a:ext>
            </a:extLst>
          </p:cNvPr>
          <p:cNvSpPr/>
          <p:nvPr/>
        </p:nvSpPr>
        <p:spPr>
          <a:xfrm>
            <a:off x="11226506" y="3133457"/>
            <a:ext cx="864096" cy="2160240"/>
          </a:xfrm>
          <a:prstGeom prst="roundRect">
            <a:avLst/>
          </a:prstGeom>
          <a:solidFill>
            <a:srgbClr val="FFFFFF"/>
          </a:solidFill>
          <a:ln w="63500" cap="flat">
            <a:solidFill>
              <a:srgbClr val="FF000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none" lIns="45719" tIns="45719" rIns="45719" bIns="45719" numCol="1" spcCol="38100" rtlCol="0" anchor="ctr">
            <a:no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Meiryo" panose="020B0604030504040204" pitchFamily="34" charset="-128"/>
                <a:ea typeface="Meiryo" panose="020B0604030504040204" pitchFamily="34" charset="-128"/>
                <a:cs typeface="Calibri"/>
                <a:sym typeface="Calibri"/>
              </a:rPr>
              <a:t>課題として</a:t>
            </a:r>
            <a:endParaRPr kumimoji="0" lang="en-US" altLang="ja-JP" sz="24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Meiryo" panose="020B0604030504040204" pitchFamily="34" charset="-128"/>
              <a:ea typeface="Meiryo" panose="020B0604030504040204" pitchFamily="34" charset="-128"/>
              <a:cs typeface="Calibri"/>
              <a:sym typeface="Calibri"/>
            </a:endParaRPr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2400" b="1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Meiryo" panose="020B0604030504040204" pitchFamily="34" charset="-128"/>
                <a:ea typeface="Meiryo" panose="020B0604030504040204" pitchFamily="34" charset="-128"/>
                <a:cs typeface="Calibri"/>
                <a:sym typeface="Calibri"/>
              </a:rPr>
              <a:t>残り続ける</a:t>
            </a:r>
          </a:p>
        </p:txBody>
      </p:sp>
      <p:sp>
        <p:nvSpPr>
          <p:cNvPr id="76" name="ストライプ矢印 75">
            <a:extLst>
              <a:ext uri="{FF2B5EF4-FFF2-40B4-BE49-F238E27FC236}">
                <a16:creationId xmlns:a16="http://schemas.microsoft.com/office/drawing/2014/main" id="{FABED477-D90E-AEBF-F788-0552720B8D05}"/>
              </a:ext>
            </a:extLst>
          </p:cNvPr>
          <p:cNvSpPr/>
          <p:nvPr/>
        </p:nvSpPr>
        <p:spPr>
          <a:xfrm>
            <a:off x="7752184" y="2281413"/>
            <a:ext cx="2061637" cy="427507"/>
          </a:xfrm>
          <a:prstGeom prst="stripedRightArrow">
            <a:avLst/>
          </a:prstGeom>
          <a:solidFill>
            <a:schemeClr val="accent6"/>
          </a:solidFill>
          <a:ln w="12700" cap="flat">
            <a:solidFill>
              <a:schemeClr val="accent1">
                <a:lumMod val="50000"/>
              </a:schemeClr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ctr">
            <a:no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spc="0" normalizeH="0" baseline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FillTx/>
              <a:latin typeface="+mn-ea"/>
              <a:ea typeface="+mn-ea"/>
              <a:cs typeface="Calibri"/>
              <a:sym typeface="Calibri"/>
            </a:endParaRPr>
          </a:p>
        </p:txBody>
      </p:sp>
      <p:sp>
        <p:nvSpPr>
          <p:cNvPr id="77" name="ストライプ矢印 76">
            <a:extLst>
              <a:ext uri="{FF2B5EF4-FFF2-40B4-BE49-F238E27FC236}">
                <a16:creationId xmlns:a16="http://schemas.microsoft.com/office/drawing/2014/main" id="{9812E0C5-E889-A7C0-9A11-B426D95041C5}"/>
              </a:ext>
            </a:extLst>
          </p:cNvPr>
          <p:cNvSpPr/>
          <p:nvPr/>
        </p:nvSpPr>
        <p:spPr>
          <a:xfrm rot="19040058">
            <a:off x="9306222" y="5509130"/>
            <a:ext cx="1946205" cy="427507"/>
          </a:xfrm>
          <a:prstGeom prst="stripedRightArrow">
            <a:avLst/>
          </a:prstGeom>
          <a:solidFill>
            <a:schemeClr val="accent1"/>
          </a:solidFill>
          <a:ln w="12700" cap="flat">
            <a:solidFill>
              <a:schemeClr val="accent1">
                <a:lumMod val="50000"/>
              </a:schemeClr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ctr">
            <a:no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2800" b="0" i="0" u="none" strike="noStrike" cap="none" spc="0" normalizeH="0" baseline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FillTx/>
              <a:latin typeface="+mn-ea"/>
              <a:ea typeface="+mn-ea"/>
              <a:cs typeface="Calibri"/>
              <a:sym typeface="Calibri"/>
            </a:endParaRPr>
          </a:p>
        </p:txBody>
      </p:sp>
      <p:sp>
        <p:nvSpPr>
          <p:cNvPr id="12" name="四角形">
            <a:extLst>
              <a:ext uri="{FF2B5EF4-FFF2-40B4-BE49-F238E27FC236}">
                <a16:creationId xmlns:a16="http://schemas.microsoft.com/office/drawing/2014/main" id="{85A3E55B-B587-01AD-7E4F-D8A70441F880}"/>
              </a:ext>
            </a:extLst>
          </p:cNvPr>
          <p:cNvSpPr/>
          <p:nvPr/>
        </p:nvSpPr>
        <p:spPr>
          <a:xfrm>
            <a:off x="-384716" y="0"/>
            <a:ext cx="12761904" cy="1716950"/>
          </a:xfrm>
          <a:prstGeom prst="rect">
            <a:avLst/>
          </a:prstGeom>
          <a:solidFill>
            <a:srgbClr val="FFFFFF"/>
          </a:solidFill>
          <a:ln w="6350" cap="flat">
            <a:noFill/>
            <a:prstDash val="solid"/>
            <a:miter lim="800000"/>
          </a:ln>
          <a:effectLst/>
        </p:spPr>
        <p:txBody>
          <a:bodyPr wrap="square" lIns="45719" tIns="45719" rIns="45719" bIns="45719" numCol="1" anchor="ctr">
            <a:noAutofit/>
          </a:bodyPr>
          <a:lstStyle/>
          <a:p>
            <a:pPr algn="l"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 sz="2215"/>
          </a:p>
        </p:txBody>
      </p:sp>
      <p:sp>
        <p:nvSpPr>
          <p:cNvPr id="14" name="四角形">
            <a:extLst>
              <a:ext uri="{FF2B5EF4-FFF2-40B4-BE49-F238E27FC236}">
                <a16:creationId xmlns:a16="http://schemas.microsoft.com/office/drawing/2014/main" id="{77543AAC-8F7A-7029-3535-DCEC4A13E33E}"/>
              </a:ext>
            </a:extLst>
          </p:cNvPr>
          <p:cNvSpPr/>
          <p:nvPr/>
        </p:nvSpPr>
        <p:spPr>
          <a:xfrm>
            <a:off x="468956" y="175243"/>
            <a:ext cx="11310967" cy="1351790"/>
          </a:xfrm>
          <a:prstGeom prst="rect">
            <a:avLst/>
          </a:prstGeom>
          <a:gradFill>
            <a:gsLst>
              <a:gs pos="0">
                <a:srgbClr val="014EA1"/>
              </a:gs>
              <a:gs pos="100000">
                <a:srgbClr val="E6364E"/>
              </a:gs>
            </a:gsLst>
          </a:gradFill>
          <a:ln w="12700">
            <a:miter lim="400000"/>
          </a:ln>
        </p:spPr>
        <p:txBody>
          <a:bodyPr lIns="56270" rIns="56270" anchor="ctr"/>
          <a:lstStyle/>
          <a:p>
            <a:pPr algn="l"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 sz="2215"/>
          </a:p>
        </p:txBody>
      </p:sp>
      <p:sp>
        <p:nvSpPr>
          <p:cNvPr id="15" name="四角形">
            <a:extLst>
              <a:ext uri="{FF2B5EF4-FFF2-40B4-BE49-F238E27FC236}">
                <a16:creationId xmlns:a16="http://schemas.microsoft.com/office/drawing/2014/main" id="{0A9D9C5F-6D0F-EB48-E466-D59EE1A346A2}"/>
              </a:ext>
            </a:extLst>
          </p:cNvPr>
          <p:cNvSpPr/>
          <p:nvPr/>
        </p:nvSpPr>
        <p:spPr>
          <a:xfrm>
            <a:off x="500219" y="207306"/>
            <a:ext cx="11248129" cy="128606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6270" rIns="56270" anchor="ctr"/>
          <a:lstStyle/>
          <a:p>
            <a:pPr algn="l"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 sz="2215"/>
          </a:p>
        </p:txBody>
      </p:sp>
      <p:pic>
        <p:nvPicPr>
          <p:cNvPr id="16" name="イメージ" descr="イメージ">
            <a:extLst>
              <a:ext uri="{FF2B5EF4-FFF2-40B4-BE49-F238E27FC236}">
                <a16:creationId xmlns:a16="http://schemas.microsoft.com/office/drawing/2014/main" id="{2D30D708-6416-451D-73B0-18F544E327B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45015" y="158076"/>
            <a:ext cx="2434562" cy="311375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</p:pic>
      <p:sp>
        <p:nvSpPr>
          <p:cNvPr id="13" name="タイトル 2">
            <a:extLst>
              <a:ext uri="{FF2B5EF4-FFF2-40B4-BE49-F238E27FC236}">
                <a16:creationId xmlns:a16="http://schemas.microsoft.com/office/drawing/2014/main" id="{CDD8E0E0-3478-CE31-8B72-CB77E89A6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886" y="260452"/>
            <a:ext cx="11350472" cy="1373237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社会課題の分類　</a:t>
            </a:r>
            <a:r>
              <a:rPr lang="ja-JP" altLang="en-US" sz="3600"/>
              <a:t>（例：住まいの課題）</a:t>
            </a:r>
            <a:endParaRPr kumimoji="1" lang="ja-JP" altLang="en-US" sz="3600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C105EF7B-0E62-A6E9-FD93-A6226B79DA56}"/>
              </a:ext>
            </a:extLst>
          </p:cNvPr>
          <p:cNvCxnSpPr>
            <a:cxnSpLocks/>
          </p:cNvCxnSpPr>
          <p:nvPr/>
        </p:nvCxnSpPr>
        <p:spPr>
          <a:xfrm>
            <a:off x="1359931" y="4350280"/>
            <a:ext cx="9657836" cy="0"/>
          </a:xfrm>
          <a:prstGeom prst="line">
            <a:avLst/>
          </a:prstGeom>
          <a:noFill/>
          <a:ln w="28575" cap="flat">
            <a:solidFill>
              <a:srgbClr val="FFFF00"/>
            </a:solidFill>
            <a:prstDash val="solid"/>
            <a:miter lim="800000"/>
            <a:headEnd type="triangl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44AFF09-6927-B10E-1CFD-221141ECD79C}"/>
              </a:ext>
            </a:extLst>
          </p:cNvPr>
          <p:cNvCxnSpPr>
            <a:cxnSpLocks/>
          </p:cNvCxnSpPr>
          <p:nvPr/>
        </p:nvCxnSpPr>
        <p:spPr>
          <a:xfrm>
            <a:off x="6184516" y="1757793"/>
            <a:ext cx="0" cy="4934820"/>
          </a:xfrm>
          <a:prstGeom prst="line">
            <a:avLst/>
          </a:prstGeom>
          <a:noFill/>
          <a:ln w="28575" cap="flat">
            <a:solidFill>
              <a:srgbClr val="FFFF00"/>
            </a:solidFill>
            <a:prstDash val="solid"/>
            <a:miter lim="800000"/>
            <a:headEnd type="triangl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4196546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2" dur="2000" fill="hold"/>
                                        <p:tgtEl>
                                          <p:spTgt spid="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3" grpId="0" animBg="1"/>
      <p:bldP spid="3" grpId="1" animBg="1"/>
      <p:bldP spid="55" grpId="0" animBg="1"/>
      <p:bldP spid="55" grpId="1" animBg="1"/>
      <p:bldP spid="56" grpId="0"/>
      <p:bldP spid="57" grpId="0"/>
      <p:bldP spid="58" grpId="0"/>
      <p:bldP spid="59" grpId="0"/>
      <p:bldP spid="60" grpId="0" animBg="1"/>
      <p:bldP spid="61" grpId="0" animBg="1"/>
      <p:bldP spid="62" grpId="0" animBg="1"/>
      <p:bldP spid="63" grpId="0" animBg="1"/>
      <p:bldP spid="66" grpId="0"/>
      <p:bldP spid="67" grpId="0"/>
      <p:bldP spid="68" grpId="0"/>
      <p:bldP spid="69" grpId="0"/>
      <p:bldP spid="72" grpId="0" animBg="1"/>
      <p:bldP spid="73" grpId="0" animBg="1"/>
      <p:bldP spid="75" grpId="0" animBg="1"/>
      <p:bldP spid="76" grpId="0" animBg="1"/>
      <p:bldP spid="7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C6D55808-12AD-AB2E-B40A-800271E84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168" y="260648"/>
            <a:ext cx="11350472" cy="1373237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高原町役場　産業官民連携推進官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30805E5-8BB2-BAC9-EC75-D4442C8EFF6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438" y="1628800"/>
            <a:ext cx="7772400" cy="5168949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D8D87DCA-BD8D-AFDE-E1F7-B08D7619F27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00299" y="1617680"/>
            <a:ext cx="3384376" cy="3179472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F7933AC-219D-69A9-09A1-DD2753F852FE}"/>
              </a:ext>
            </a:extLst>
          </p:cNvPr>
          <p:cNvSpPr txBox="1"/>
          <p:nvPr/>
        </p:nvSpPr>
        <p:spPr>
          <a:xfrm>
            <a:off x="1464880" y="5412756"/>
            <a:ext cx="9433048" cy="13849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21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ヒラギノ角ゴ ProN W6"/>
                <a:ea typeface="ヒラギノ角ゴ ProN W6"/>
                <a:cs typeface="ヒラギノ角ゴ ProN W6"/>
                <a:sym typeface="ヒラギノ角ゴ ProN W6"/>
              </a:rPr>
              <a:t>「地域活性化起業人」の制度を活用し</a:t>
            </a:r>
            <a:endParaRPr kumimoji="0" lang="en-US" altLang="ja-JP" sz="21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ヒラギノ角ゴ ProN W6"/>
              <a:ea typeface="ヒラギノ角ゴ ProN W6"/>
              <a:cs typeface="ヒラギノ角ゴ ProN W6"/>
              <a:sym typeface="ヒラギノ角ゴ ProN W6"/>
            </a:endParaRPr>
          </a:p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21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ヒラギノ角ゴ ProN W6"/>
                <a:ea typeface="ヒラギノ角ゴ ProN W6"/>
                <a:cs typeface="ヒラギノ角ゴ ProN W6"/>
                <a:sym typeface="ヒラギノ角ゴ ProN W6"/>
              </a:rPr>
              <a:t>2021</a:t>
            </a:r>
            <a:r>
              <a:rPr kumimoji="0" lang="ja-JP" altLang="en-US" sz="21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ヒラギノ角ゴ ProN W6"/>
                <a:ea typeface="ヒラギノ角ゴ ProN W6"/>
                <a:cs typeface="ヒラギノ角ゴ ProN W6"/>
                <a:sym typeface="ヒラギノ角ゴ ProN W6"/>
              </a:rPr>
              <a:t>年</a:t>
            </a:r>
            <a:r>
              <a:rPr kumimoji="0" lang="en-US" altLang="ja-JP" sz="21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ヒラギノ角ゴ ProN W6"/>
                <a:ea typeface="ヒラギノ角ゴ ProN W6"/>
                <a:cs typeface="ヒラギノ角ゴ ProN W6"/>
                <a:sym typeface="ヒラギノ角ゴ ProN W6"/>
              </a:rPr>
              <a:t>10</a:t>
            </a:r>
            <a:r>
              <a:rPr kumimoji="0" lang="ja-JP" altLang="en-US" sz="21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ヒラギノ角ゴ ProN W6"/>
                <a:ea typeface="ヒラギノ角ゴ ProN W6"/>
                <a:cs typeface="ヒラギノ角ゴ ProN W6"/>
                <a:sym typeface="ヒラギノ角ゴ ProN W6"/>
              </a:rPr>
              <a:t>月</a:t>
            </a:r>
            <a:r>
              <a:rPr kumimoji="0" lang="en-US" altLang="ja-JP" sz="21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ヒラギノ角ゴ ProN W6"/>
                <a:ea typeface="ヒラギノ角ゴ ProN W6"/>
                <a:cs typeface="ヒラギノ角ゴ ProN W6"/>
                <a:sym typeface="ヒラギノ角ゴ ProN W6"/>
              </a:rPr>
              <a:t>〜2024</a:t>
            </a:r>
            <a:r>
              <a:rPr kumimoji="0" lang="ja-JP" altLang="en-US" sz="21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ヒラギノ角ゴ ProN W6"/>
                <a:ea typeface="ヒラギノ角ゴ ProN W6"/>
                <a:cs typeface="ヒラギノ角ゴ ProN W6"/>
                <a:sym typeface="ヒラギノ角ゴ ProN W6"/>
              </a:rPr>
              <a:t>年</a:t>
            </a:r>
            <a:r>
              <a:rPr kumimoji="0" lang="en-US" altLang="ja-JP" sz="21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ヒラギノ角ゴ ProN W6"/>
                <a:ea typeface="ヒラギノ角ゴ ProN W6"/>
                <a:cs typeface="ヒラギノ角ゴ ProN W6"/>
                <a:sym typeface="ヒラギノ角ゴ ProN W6"/>
              </a:rPr>
              <a:t>9</a:t>
            </a:r>
            <a:r>
              <a:rPr kumimoji="0" lang="ja-JP" altLang="en-US" sz="21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ヒラギノ角ゴ ProN W6"/>
                <a:ea typeface="ヒラギノ角ゴ ProN W6"/>
                <a:cs typeface="ヒラギノ角ゴ ProN W6"/>
                <a:sym typeface="ヒラギノ角ゴ ProN W6"/>
              </a:rPr>
              <a:t>月まで</a:t>
            </a:r>
            <a:endParaRPr kumimoji="0" lang="en-US" altLang="ja-JP" sz="21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ヒラギノ角ゴ ProN W6"/>
              <a:ea typeface="ヒラギノ角ゴ ProN W6"/>
              <a:cs typeface="ヒラギノ角ゴ ProN W6"/>
              <a:sym typeface="ヒラギノ角ゴ ProN W6"/>
            </a:endParaRPr>
          </a:p>
          <a:p>
            <a:r>
              <a:rPr lang="en-US" altLang="ja-JP" dirty="0"/>
              <a:t>2024</a:t>
            </a:r>
            <a:r>
              <a:rPr lang="ja-JP" altLang="en-US"/>
              <a:t>年</a:t>
            </a:r>
            <a:r>
              <a:rPr lang="en-US" altLang="ja-JP" dirty="0"/>
              <a:t>10</a:t>
            </a:r>
            <a:r>
              <a:rPr lang="ja-JP" altLang="en-US"/>
              <a:t>月以降も</a:t>
            </a:r>
            <a:endParaRPr kumimoji="0" lang="ja-JP" altLang="en-US" sz="21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ヒラギノ角ゴ ProN W6"/>
              <a:ea typeface="ヒラギノ角ゴ ProN W6"/>
              <a:cs typeface="ヒラギノ角ゴ ProN W6"/>
              <a:sym typeface="ヒラギノ角ゴ ProN W6"/>
            </a:endParaRPr>
          </a:p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/>
              <a:t>宮崎県の補助と地方創生交付金を活用し継続中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6695168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C6D55808-12AD-AB2E-B40A-800271E84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168" y="260648"/>
            <a:ext cx="11350472" cy="1373237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このセッションのゴール（</a:t>
            </a:r>
            <a:r>
              <a:rPr kumimoji="1" lang="en-US" altLang="ja-JP" dirty="0"/>
              <a:t>20</a:t>
            </a:r>
            <a:r>
              <a:rPr kumimoji="1" lang="ja-JP" altLang="en-US"/>
              <a:t>分！）</a:t>
            </a: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6B77642C-EF44-D40B-0FA2-2A106A511F24}"/>
              </a:ext>
            </a:extLst>
          </p:cNvPr>
          <p:cNvSpPr/>
          <p:nvPr/>
        </p:nvSpPr>
        <p:spPr>
          <a:xfrm>
            <a:off x="983432" y="1700808"/>
            <a:ext cx="10153128" cy="4320480"/>
          </a:xfrm>
          <a:prstGeom prst="roundRect">
            <a:avLst>
              <a:gd name="adj" fmla="val 10505"/>
            </a:avLst>
          </a:prstGeom>
          <a:solidFill>
            <a:schemeClr val="accent4">
              <a:lumMod val="20000"/>
              <a:lumOff val="80000"/>
            </a:schemeClr>
          </a:solidFill>
          <a:ln w="12700" cap="flat">
            <a:solidFill>
              <a:schemeClr val="accent1">
                <a:lumMod val="50000"/>
              </a:schemeClr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ctr">
            <a:no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4800" b="0" i="0" u="none" strike="noStrike" cap="none" spc="0" normalizeH="0" baseline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FillTx/>
                <a:latin typeface="+mn-ea"/>
                <a:ea typeface="+mn-ea"/>
                <a:cs typeface="Calibri"/>
                <a:sym typeface="Calibri"/>
              </a:rPr>
              <a:t>・二地域居住のを進める上で</a:t>
            </a:r>
            <a:endParaRPr kumimoji="0" lang="en-US" altLang="ja-JP" sz="4800" b="0" i="0" u="none" strike="noStrike" cap="none" spc="0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FillTx/>
              <a:latin typeface="+mn-ea"/>
              <a:ea typeface="+mn-ea"/>
              <a:cs typeface="Calibri"/>
              <a:sym typeface="Calibri"/>
            </a:endParaRPr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480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  <a:cs typeface="Calibri"/>
                <a:sym typeface="Calibri"/>
              </a:rPr>
              <a:t>　</a:t>
            </a:r>
            <a:r>
              <a:rPr kumimoji="0" lang="ja-JP" altLang="en-US" sz="4800" b="0" i="0" u="none" strike="noStrike" cap="none" spc="0" normalizeH="0" baseline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FillTx/>
                <a:latin typeface="+mn-ea"/>
                <a:ea typeface="+mn-ea"/>
                <a:cs typeface="Calibri"/>
                <a:sym typeface="Calibri"/>
              </a:rPr>
              <a:t>必要なポイントがわかる！</a:t>
            </a:r>
            <a:endParaRPr kumimoji="0" lang="en-US" altLang="ja-JP" sz="4800" b="0" i="0" u="none" strike="noStrike" cap="none" spc="0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FillTx/>
              <a:latin typeface="+mn-ea"/>
              <a:ea typeface="+mn-ea"/>
              <a:cs typeface="Calibri"/>
              <a:sym typeface="Calibri"/>
            </a:endParaRPr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altLang="ja-JP" sz="4800" b="0" i="0" u="none" strike="noStrike" cap="none" spc="0" normalizeH="0" baseline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FillTx/>
              <a:latin typeface="+mn-ea"/>
              <a:ea typeface="+mn-ea"/>
              <a:cs typeface="Calibri"/>
              <a:sym typeface="Calibri"/>
            </a:endParaRPr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480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  <a:cs typeface="Calibri"/>
                <a:sym typeface="Calibri"/>
              </a:rPr>
              <a:t>・地域課題解決のための</a:t>
            </a:r>
            <a:endParaRPr lang="en-US" altLang="ja-JP" sz="4800" dirty="0">
              <a:solidFill>
                <a:schemeClr val="accent1">
                  <a:lumMod val="50000"/>
                </a:schemeClr>
              </a:solidFill>
              <a:latin typeface="+mn-ea"/>
              <a:ea typeface="+mn-ea"/>
              <a:cs typeface="Calibri"/>
              <a:sym typeface="Calibri"/>
            </a:endParaRPr>
          </a:p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480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  <a:cs typeface="Calibri"/>
                <a:sym typeface="Calibri"/>
              </a:rPr>
              <a:t>　官民連携の</a:t>
            </a:r>
            <a:r>
              <a:rPr lang="en-US" altLang="ja-JP" sz="4800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  <a:cs typeface="Calibri"/>
                <a:sym typeface="Calibri"/>
              </a:rPr>
              <a:t>TIPS</a:t>
            </a:r>
            <a:r>
              <a:rPr lang="ja-JP" altLang="en-US" sz="480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  <a:cs typeface="Calibri"/>
                <a:sym typeface="Calibri"/>
              </a:rPr>
              <a:t>が学べる！</a:t>
            </a:r>
            <a:endParaRPr kumimoji="0" lang="ja-JP" altLang="en-US" sz="4800" b="0" i="0" u="none" strike="noStrike" cap="none" spc="0" normalizeH="0" baseline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FillTx/>
              <a:latin typeface="+mn-ea"/>
              <a:ea typeface="+mn-ea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489044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>
              <a:lumMod val="50000"/>
            </a:schemeClr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none" lIns="45719" tIns="45719" rIns="45719" bIns="45719" numCol="1" spcCol="38100" rtlCol="0" anchor="ctr">
        <a:no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0" i="0" u="none" strike="noStrike" cap="none" spc="0" normalizeH="0" baseline="0">
            <a:ln>
              <a:noFill/>
            </a:ln>
            <a:solidFill>
              <a:schemeClr val="accent1">
                <a:lumMod val="50000"/>
              </a:schemeClr>
            </a:solidFill>
            <a:effectLst/>
            <a:uFillTx/>
            <a:latin typeface="+mn-ea"/>
            <a:ea typeface="+mn-ea"/>
            <a:cs typeface="Calibri"/>
            <a:sym typeface="Calibri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1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6"/>
            <a:ea typeface="ヒラギノ角ゴ ProN W6"/>
            <a:cs typeface="ヒラギノ角ゴ ProN W6"/>
            <a:sym typeface="ヒラギノ角ゴ ProN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GGR社" id="{B810EB95-704E-4A44-ADEE-446E715CC3A1}" vid="{D5DEF700-21B0-1242-A66E-D6B190D3446E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テーマ">
      <a:majorFont>
        <a:latin typeface="游ゴシック"/>
        <a:ea typeface="游ゴシック"/>
        <a:cs typeface="游ゴシック"/>
      </a:majorFont>
      <a:minorFont>
        <a:latin typeface="Helvetica"/>
        <a:ea typeface="Helvetica"/>
        <a:cs typeface="Helvetic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1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6"/>
            <a:ea typeface="ヒラギノ角ゴ ProN W6"/>
            <a:cs typeface="ヒラギノ角ゴ ProN W6"/>
            <a:sym typeface="ヒラギノ角ゴ ProN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6032</TotalTime>
  <Words>380</Words>
  <Application>Microsoft Macintosh PowerPoint</Application>
  <PresentationFormat>ワイド画面</PresentationFormat>
  <Paragraphs>45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5" baseType="lpstr">
      <vt:lpstr>ヒラギノ角ゴ ProN W3</vt:lpstr>
      <vt:lpstr>ヒラギノ角ゴ ProN W6</vt:lpstr>
      <vt:lpstr>Meiryo</vt:lpstr>
      <vt:lpstr>Meiryo</vt:lpstr>
      <vt:lpstr>小塚ゴシック Pro M</vt:lpstr>
      <vt:lpstr>游ゴシック</vt:lpstr>
      <vt:lpstr>Arial</vt:lpstr>
      <vt:lpstr>Calibri</vt:lpstr>
      <vt:lpstr>Century Gothic</vt:lpstr>
      <vt:lpstr>Office テーマ</vt:lpstr>
      <vt:lpstr>官民連携の必要性</vt:lpstr>
      <vt:lpstr>GRとは？（定義）</vt:lpstr>
      <vt:lpstr>社会課題の分類　（例：住まいの課題）</vt:lpstr>
      <vt:lpstr>高原町役場　産業官民連携推進官</vt:lpstr>
      <vt:lpstr>このセッションのゴール（20分！）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雄人 吉田</cp:lastModifiedBy>
  <cp:revision>24</cp:revision>
  <dcterms:modified xsi:type="dcterms:W3CDTF">2024-10-27T09:29:28Z</dcterms:modified>
</cp:coreProperties>
</file>